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6" r:id="rId10"/>
    <p:sldId id="262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6" r:id="rId20"/>
    <p:sldId id="28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Gallizia" initials="MG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0000"/>
    <a:srgbClr val="A32020"/>
    <a:srgbClr val="FF6600"/>
    <a:srgbClr val="CCFF66"/>
    <a:srgbClr val="002060"/>
    <a:srgbClr val="FF6699"/>
    <a:srgbClr val="0000CC"/>
    <a:srgbClr val="0080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7" autoAdjust="0"/>
    <p:restoredTop sz="94679" autoAdjust="0"/>
  </p:normalViewPr>
  <p:slideViewPr>
    <p:cSldViewPr>
      <p:cViewPr>
        <p:scale>
          <a:sx n="90" d="100"/>
          <a:sy n="90" d="100"/>
        </p:scale>
        <p:origin x="-234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8F126-4B8E-48E7-B9B5-4D8044F41F4E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51C04-3B41-4A4B-A837-9D2CD3BA80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06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1C04-3B41-4A4B-A837-9D2CD3BA80D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1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25809E-47A0-4ADB-9A3B-B08B7C72C704}" type="datetime1">
              <a:rPr lang="it-IT" smtClean="0"/>
              <a:t>26/02/2016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59B02D-D6B0-4F78-86F4-914E0F0517D4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29" name="TextBox 28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C939E4-EB5E-41D3-A547-1A42CA4D5F84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4" name="TextBox 33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BE0853C-E51D-41DF-9558-E658527F9ACA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8" name="TextBox 37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CB60C1-F359-4735-AEF8-87BE33172DF3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65F81D-F4CD-4CC9-A644-63E5A507F10A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5C925AC-45F2-4238-8A78-D75957EF46E5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1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7B-ABBE-4E0B-94BD-9BBB796CDD09}" type="datetime1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1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470A1B-277A-43CB-B945-DBB0223675B2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7" name="TextBox 36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0211A0B-665D-436D-A2E8-4822BFD2291B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497E0C-2D0E-48F4-817A-AE777B8CACA1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7AB5C82-1B30-404F-997F-E4B5CBBEEEA5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57E2DF-6C05-476D-BE5E-B7692DB79C48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52DD5F3-0454-4569-9BD1-98753F2A5AB4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BADFEA-2B2D-4077-801D-B5F78DEA4D3F}" type="datetime1">
              <a:rPr lang="it-IT" smtClean="0"/>
              <a:t>26/02/2016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03AEE-3650-4F6A-B433-7454379932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741E73-6BAC-432A-B72A-957BE67180D9}" type="datetime1">
              <a:rPr lang="it-IT" smtClean="0"/>
              <a:t>26/02/2016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ssistenza.gest.doc@insiel.i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regione.fvg.it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6740" y="2703128"/>
            <a:ext cx="67305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POR FESR FVG 2014-2020</a:t>
            </a:r>
          </a:p>
          <a:p>
            <a:pPr algn="ctr"/>
            <a:r>
              <a:rPr lang="it-IT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Modalità inserimento e trasmissione domande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tramite </a:t>
            </a:r>
            <a:r>
              <a:rPr lang="it-IT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il «Front-end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generalizzato </a:t>
            </a:r>
            <a:r>
              <a:rPr lang="it-IT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contributivo - FEGC»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75656" y="3407399"/>
            <a:ext cx="6400800" cy="0"/>
          </a:xfrm>
          <a:prstGeom prst="line">
            <a:avLst/>
          </a:prstGeom>
          <a:ln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99470" y="5510253"/>
            <a:ext cx="3024336" cy="3670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it-IT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S. Munarin – Insiel S.p.A.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0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Immagin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514239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Immagin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536503" cy="420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7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008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1405797"/>
            <a:ext cx="6912768" cy="3670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it-IT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6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Immagin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1118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9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1182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80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1118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43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1118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67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1182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09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0674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3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164288" cy="427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94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67544" y="1700808"/>
            <a:ext cx="6912768" cy="3670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Registrazione ed accesso al sistema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6705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2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579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23" y="3590950"/>
            <a:ext cx="61531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2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395538"/>
            <a:ext cx="61150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76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13" y="1556792"/>
            <a:ext cx="51816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6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81238"/>
            <a:ext cx="48006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27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04692"/>
            <a:ext cx="4968552" cy="18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4102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1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219325"/>
            <a:ext cx="68865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335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1182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512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290763"/>
            <a:ext cx="62960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194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9"/>
            <a:ext cx="3888432" cy="122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2134"/>
            <a:ext cx="3940478" cy="29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448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5171"/>
            <a:ext cx="6346477" cy="201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3549581"/>
            <a:ext cx="7170762" cy="219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55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7544" y="1700808"/>
            <a:ext cx="6912768" cy="3670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Elenco Atti/Nuovo Atto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3" y="2294301"/>
            <a:ext cx="677545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6" y="3462701"/>
            <a:ext cx="4622477" cy="200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3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4150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3501008"/>
            <a:ext cx="7416824" cy="10801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Assistenza</a:t>
            </a:r>
            <a:r>
              <a:rPr lang="it-IT" u="sng" dirty="0" smtClean="0">
                <a:solidFill>
                  <a:srgbClr val="FF0000"/>
                </a:solidFill>
              </a:rPr>
              <a:t> applicativa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endParaRPr lang="it-IT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 smtClean="0">
                <a:solidFill>
                  <a:srgbClr val="FF0000"/>
                </a:solidFill>
              </a:rPr>
              <a:t>all-center </a:t>
            </a:r>
            <a:r>
              <a:rPr lang="it-IT" dirty="0">
                <a:solidFill>
                  <a:srgbClr val="FF0000"/>
                </a:solidFill>
              </a:rPr>
              <a:t>Insiel :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</a:rPr>
              <a:t>040-3737177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err="1">
                <a:solidFill>
                  <a:srgbClr val="FF0000"/>
                </a:solidFill>
              </a:rPr>
              <a:t>lun-ven</a:t>
            </a:r>
            <a:r>
              <a:rPr lang="it-IT" dirty="0">
                <a:solidFill>
                  <a:srgbClr val="FF0000"/>
                </a:solidFill>
              </a:rPr>
              <a:t> 8.00 – 18.00</a:t>
            </a:r>
            <a:r>
              <a:rPr lang="it-IT" dirty="0" smtClean="0">
                <a:solidFill>
                  <a:srgbClr val="FF0000"/>
                </a:solidFill>
              </a:rPr>
              <a:t>) 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dirty="0" smtClean="0">
                <a:solidFill>
                  <a:srgbClr val="FF0000"/>
                </a:solidFill>
              </a:rPr>
              <a:t> E-mail Insiel: </a:t>
            </a:r>
            <a:r>
              <a:rPr lang="it-IT" u="sng" dirty="0">
                <a:solidFill>
                  <a:srgbClr val="FF0000"/>
                </a:solidFill>
                <a:hlinkClick r:id="rId3"/>
              </a:rPr>
              <a:t>assistenza.gest.doc@insiel.it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6853" y="4725144"/>
            <a:ext cx="7560840" cy="16561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it-IT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Link FEGC, linee guida e modulistica</a:t>
            </a:r>
            <a:r>
              <a:rPr lang="it-IT" dirty="0" smtClean="0">
                <a:latin typeface="Calibri" panose="020F0502020204030204" pitchFamily="34" charset="0"/>
              </a:rPr>
              <a:t>:</a:t>
            </a:r>
          </a:p>
          <a:p>
            <a:pPr indent="-274320">
              <a:spcAft>
                <a:spcPts val="900"/>
              </a:spcAft>
            </a:pPr>
            <a:r>
              <a:rPr lang="it-IT" dirty="0" smtClean="0">
                <a:latin typeface="Calibri" panose="020F0502020204030204" pitchFamily="34" charset="0"/>
                <a:sym typeface="Wingdings" panose="05000000000000000000" pitchFamily="2" charset="2"/>
                <a:hlinkClick r:id="rId4"/>
              </a:rPr>
              <a:t> </a:t>
            </a:r>
            <a:r>
              <a:rPr lang="it-IT" b="1" dirty="0" smtClean="0">
                <a:latin typeface="Calibri" panose="020F0502020204030204" pitchFamily="34" charset="0"/>
                <a:hlinkClick r:id="rId4"/>
              </a:rPr>
              <a:t>www.regione.fvg.it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1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pagina </a:t>
            </a:r>
            <a:r>
              <a:rPr lang="it-IT" sz="1400" b="1" dirty="0" smtClean="0">
                <a:latin typeface="Calibri" panose="020F0502020204030204" pitchFamily="34" charset="0"/>
              </a:rPr>
              <a:t>infrastrutture-lavori-pubblici/lavori-pubblici/edilizia-scolastica/</a:t>
            </a:r>
          </a:p>
          <a:p>
            <a:pPr indent="-274320">
              <a:spcAft>
                <a:spcPts val="900"/>
              </a:spcAft>
            </a:pPr>
            <a:r>
              <a:rPr lang="it-IT" sz="1400" b="1" dirty="0">
                <a:latin typeface="Calibri" panose="020F0502020204030204" pitchFamily="34" charset="0"/>
              </a:rPr>
              <a:t>b</a:t>
            </a:r>
            <a:r>
              <a:rPr lang="it-IT" sz="1400" b="1" dirty="0" smtClean="0">
                <a:latin typeface="Calibri" panose="020F0502020204030204" pitchFamily="34" charset="0"/>
              </a:rPr>
              <a:t>ando </a:t>
            </a:r>
            <a:r>
              <a:rPr lang="it-IT" sz="1400" b="1" dirty="0">
                <a:latin typeface="Calibri" panose="020F0502020204030204" pitchFamily="34" charset="0"/>
              </a:rPr>
              <a:t>per l'erogazione dei finanziamenti per la riduzione di </a:t>
            </a:r>
            <a:r>
              <a:rPr lang="it-IT" sz="1400" b="1" dirty="0" smtClean="0">
                <a:latin typeface="Calibri" panose="020F0502020204030204" pitchFamily="34" charset="0"/>
              </a:rPr>
              <a:t>consumi…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22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688" y="2492896"/>
            <a:ext cx="5400600" cy="17281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3600" b="1" dirty="0" smtClean="0">
                <a:solidFill>
                  <a:srgbClr val="6699FF"/>
                </a:solidFill>
                <a:latin typeface="Calibri" panose="020F0502020204030204" pitchFamily="34" charset="0"/>
              </a:rPr>
              <a:t>FINE</a:t>
            </a:r>
          </a:p>
          <a:p>
            <a:pPr indent="-274320" algn="ctr">
              <a:spcAft>
                <a:spcPts val="900"/>
              </a:spcAft>
            </a:pPr>
            <a:r>
              <a:rPr lang="it-IT" sz="3600" b="1" dirty="0" smtClean="0">
                <a:solidFill>
                  <a:srgbClr val="6699FF"/>
                </a:solidFill>
                <a:latin typeface="Calibri" panose="020F0502020204030204" pitchFamily="34" charset="0"/>
              </a:rPr>
              <a:t>Grazie per l’attenzione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36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6119812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3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Immagi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8407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3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Immagin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69847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4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7687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7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Immagin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5527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9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" y="5877272"/>
            <a:ext cx="5202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Immagin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1682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3AEE-3650-4F6A-B433-74543799328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4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8152</TotalTime>
  <Words>125</Words>
  <Application>Microsoft Office PowerPoint</Application>
  <PresentationFormat>Presentazione su schermo (4:3)</PresentationFormat>
  <Paragraphs>58</Paragraphs>
  <Slides>31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PwC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Colle Stefania</dc:creator>
  <cp:lastModifiedBy>Abbondanza Oscar</cp:lastModifiedBy>
  <cp:revision>391</cp:revision>
  <cp:lastPrinted>2015-10-07T16:29:53Z</cp:lastPrinted>
  <dcterms:created xsi:type="dcterms:W3CDTF">2015-09-11T06:39:56Z</dcterms:created>
  <dcterms:modified xsi:type="dcterms:W3CDTF">2016-02-26T09:45:37Z</dcterms:modified>
</cp:coreProperties>
</file>