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77.jpg" ContentType="image/jpg"/>
  <Override PartName="/ppt/media/image78.jpg" ContentType="image/jpg"/>
  <Override PartName="/ppt/media/image79.jpg" ContentType="image/jp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6"/>
    <p:sldMasterId id="2147483724" r:id="rId7"/>
    <p:sldMasterId id="2147483736" r:id="rId8"/>
    <p:sldMasterId id="2147483765" r:id="rId9"/>
  </p:sldMasterIdLst>
  <p:notesMasterIdLst>
    <p:notesMasterId r:id="rId54"/>
  </p:notesMasterIdLst>
  <p:handoutMasterIdLst>
    <p:handoutMasterId r:id="rId55"/>
  </p:handoutMasterIdLst>
  <p:sldIdLst>
    <p:sldId id="523" r:id="rId10"/>
    <p:sldId id="391" r:id="rId11"/>
    <p:sldId id="521" r:id="rId12"/>
    <p:sldId id="522" r:id="rId13"/>
    <p:sldId id="520" r:id="rId14"/>
    <p:sldId id="392" r:id="rId15"/>
    <p:sldId id="524" r:id="rId16"/>
    <p:sldId id="525" r:id="rId17"/>
    <p:sldId id="526" r:id="rId18"/>
    <p:sldId id="527" r:id="rId19"/>
    <p:sldId id="543" r:id="rId20"/>
    <p:sldId id="528" r:id="rId21"/>
    <p:sldId id="393" r:id="rId22"/>
    <p:sldId id="507" r:id="rId23"/>
    <p:sldId id="508" r:id="rId24"/>
    <p:sldId id="509" r:id="rId25"/>
    <p:sldId id="511" r:id="rId26"/>
    <p:sldId id="512" r:id="rId27"/>
    <p:sldId id="513" r:id="rId28"/>
    <p:sldId id="547" r:id="rId29"/>
    <p:sldId id="514" r:id="rId30"/>
    <p:sldId id="506" r:id="rId31"/>
    <p:sldId id="540" r:id="rId32"/>
    <p:sldId id="541" r:id="rId33"/>
    <p:sldId id="548" r:id="rId34"/>
    <p:sldId id="549" r:id="rId35"/>
    <p:sldId id="550" r:id="rId36"/>
    <p:sldId id="551" r:id="rId37"/>
    <p:sldId id="545" r:id="rId38"/>
    <p:sldId id="546" r:id="rId39"/>
    <p:sldId id="476" r:id="rId40"/>
    <p:sldId id="529" r:id="rId41"/>
    <p:sldId id="552" r:id="rId42"/>
    <p:sldId id="530" r:id="rId43"/>
    <p:sldId id="538" r:id="rId44"/>
    <p:sldId id="531" r:id="rId45"/>
    <p:sldId id="532" r:id="rId46"/>
    <p:sldId id="533" r:id="rId47"/>
    <p:sldId id="534" r:id="rId48"/>
    <p:sldId id="535" r:id="rId49"/>
    <p:sldId id="544" r:id="rId50"/>
    <p:sldId id="539" r:id="rId51"/>
    <p:sldId id="536" r:id="rId52"/>
    <p:sldId id="537" r:id="rId53"/>
  </p:sldIdLst>
  <p:sldSz cx="9144000" cy="6858000" type="screen4x3"/>
  <p:notesSz cx="6794500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99"/>
    <a:srgbClr val="CCCC00"/>
    <a:srgbClr val="FFFF00"/>
    <a:srgbClr val="FFFFCC"/>
    <a:srgbClr val="E2005B"/>
    <a:srgbClr val="E38197"/>
    <a:srgbClr val="FB6297"/>
    <a:srgbClr val="385D8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0899" autoAdjust="0"/>
  </p:normalViewPr>
  <p:slideViewPr>
    <p:cSldViewPr>
      <p:cViewPr varScale="1">
        <p:scale>
          <a:sx n="62" d="100"/>
          <a:sy n="62" d="100"/>
        </p:scale>
        <p:origin x="1436" y="68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0"/>
    </p:cViewPr>
  </p:sorterViewPr>
  <p:notesViewPr>
    <p:cSldViewPr>
      <p:cViewPr varScale="1">
        <p:scale>
          <a:sx n="68" d="100"/>
          <a:sy n="68" d="100"/>
        </p:scale>
        <p:origin x="-2430" y="-96"/>
      </p:cViewPr>
      <p:guideLst>
        <p:guide orient="horz" pos="2874"/>
        <p:guide pos="2159"/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3.xml"/><Relationship Id="rId3" Type="http://schemas.openxmlformats.org/officeDocument/2006/relationships/slide" Target="slides/slide11.xml"/><Relationship Id="rId7" Type="http://schemas.openxmlformats.org/officeDocument/2006/relationships/slide" Target="slides/slide32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30.xml"/><Relationship Id="rId5" Type="http://schemas.openxmlformats.org/officeDocument/2006/relationships/slide" Target="slides/slide29.xml"/><Relationship Id="rId4" Type="http://schemas.openxmlformats.org/officeDocument/2006/relationships/slide" Target="slides/slide12.xml"/><Relationship Id="rId9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AFF03-DA92-4A92-94C9-AA7922B885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386EA5-10ED-443D-9C7C-EEA1B72FBEF4}">
      <dgm:prSet phldrT="[Testo]" custT="1"/>
      <dgm:spPr/>
      <dgm:t>
        <a:bodyPr/>
        <a:lstStyle/>
        <a:p>
          <a:r>
            <a:rPr lang="it-IT" sz="1800" dirty="0" smtClean="0"/>
            <a:t>ASSISTENTI FAMILIARI</a:t>
          </a:r>
          <a:endParaRPr lang="it-IT" sz="1800" dirty="0"/>
        </a:p>
      </dgm:t>
    </dgm:pt>
    <dgm:pt modelId="{71B5926A-64BE-447C-8833-4C8A68C36B5B}" type="parTrans" cxnId="{5920672A-10BC-4D7C-B4F3-CBA1A662EB5D}">
      <dgm:prSet/>
      <dgm:spPr/>
      <dgm:t>
        <a:bodyPr/>
        <a:lstStyle/>
        <a:p>
          <a:endParaRPr lang="it-IT"/>
        </a:p>
      </dgm:t>
    </dgm:pt>
    <dgm:pt modelId="{BB997A73-F3FA-48FB-9AAA-A4106283747D}" type="sibTrans" cxnId="{5920672A-10BC-4D7C-B4F3-CBA1A662EB5D}">
      <dgm:prSet/>
      <dgm:spPr/>
      <dgm:t>
        <a:bodyPr/>
        <a:lstStyle/>
        <a:p>
          <a:endParaRPr lang="it-IT"/>
        </a:p>
      </dgm:t>
    </dgm:pt>
    <dgm:pt modelId="{29483E06-F529-4F32-8FA3-CA76C437F24D}">
      <dgm:prSet phldrT="[Testo]" custT="1"/>
      <dgm:spPr/>
      <dgm:t>
        <a:bodyPr/>
        <a:lstStyle/>
        <a:p>
          <a:r>
            <a:rPr lang="it-IT" sz="1400" dirty="0" smtClean="0"/>
            <a:t>Assistenza diretta a persone parzialmente o non autosufficienti</a:t>
          </a:r>
          <a:endParaRPr lang="it-IT" sz="1400" dirty="0"/>
        </a:p>
      </dgm:t>
    </dgm:pt>
    <dgm:pt modelId="{47219489-92D5-41DA-B532-11EAE801F362}" type="parTrans" cxnId="{3BC2198C-252F-4DA3-8651-A23DA7AB76EB}">
      <dgm:prSet/>
      <dgm:spPr/>
      <dgm:t>
        <a:bodyPr/>
        <a:lstStyle/>
        <a:p>
          <a:endParaRPr lang="it-IT"/>
        </a:p>
      </dgm:t>
    </dgm:pt>
    <dgm:pt modelId="{99FC9276-39D8-4A22-BA47-22FAD3344EF3}" type="sibTrans" cxnId="{3BC2198C-252F-4DA3-8651-A23DA7AB76EB}">
      <dgm:prSet/>
      <dgm:spPr/>
      <dgm:t>
        <a:bodyPr/>
        <a:lstStyle/>
        <a:p>
          <a:endParaRPr lang="it-IT"/>
        </a:p>
      </dgm:t>
    </dgm:pt>
    <dgm:pt modelId="{013E88FB-D2E5-49C7-81EE-1240AF33EBB5}">
      <dgm:prSet phldrT="[Testo]" custT="1"/>
      <dgm:spPr/>
      <dgm:t>
        <a:bodyPr/>
        <a:lstStyle/>
        <a:p>
          <a:r>
            <a:rPr lang="it-IT" sz="1800" dirty="0" smtClean="0"/>
            <a:t>BABY SITTER</a:t>
          </a:r>
          <a:endParaRPr lang="it-IT" sz="1800" dirty="0"/>
        </a:p>
      </dgm:t>
    </dgm:pt>
    <dgm:pt modelId="{9B74927E-D0B1-4F60-AA7A-6CBC1A7BB606}" type="parTrans" cxnId="{21AF4462-6C15-4A7A-B674-F84B5E632C31}">
      <dgm:prSet/>
      <dgm:spPr/>
      <dgm:t>
        <a:bodyPr/>
        <a:lstStyle/>
        <a:p>
          <a:endParaRPr lang="it-IT"/>
        </a:p>
      </dgm:t>
    </dgm:pt>
    <dgm:pt modelId="{1C0CB037-5902-4B64-BAA0-A90DDF3798DD}" type="sibTrans" cxnId="{21AF4462-6C15-4A7A-B674-F84B5E632C31}">
      <dgm:prSet/>
      <dgm:spPr/>
      <dgm:t>
        <a:bodyPr/>
        <a:lstStyle/>
        <a:p>
          <a:endParaRPr lang="it-IT"/>
        </a:p>
      </dgm:t>
    </dgm:pt>
    <dgm:pt modelId="{3DA44981-BFE2-4325-8051-3DC502964308}">
      <dgm:prSet phldrT="[Testo]" custT="1"/>
      <dgm:spPr/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Gestione e sorveglianza di bambini o neonati, cura dell’igiene e della vestizione</a:t>
          </a:r>
          <a:endParaRPr lang="it-IT" sz="1400" dirty="0">
            <a:solidFill>
              <a:schemeClr val="tx1"/>
            </a:solidFill>
          </a:endParaRPr>
        </a:p>
      </dgm:t>
    </dgm:pt>
    <dgm:pt modelId="{F2228F6A-2C6E-44D2-BDAA-283B45BF4F26}" type="parTrans" cxnId="{13539BF4-4257-4035-9DAE-7832A39B048F}">
      <dgm:prSet/>
      <dgm:spPr/>
      <dgm:t>
        <a:bodyPr/>
        <a:lstStyle/>
        <a:p>
          <a:endParaRPr lang="it-IT"/>
        </a:p>
      </dgm:t>
    </dgm:pt>
    <dgm:pt modelId="{2C5EE37A-B6FB-45AA-9456-54B41371521D}" type="sibTrans" cxnId="{13539BF4-4257-4035-9DAE-7832A39B048F}">
      <dgm:prSet/>
      <dgm:spPr/>
      <dgm:t>
        <a:bodyPr/>
        <a:lstStyle/>
        <a:p>
          <a:endParaRPr lang="it-IT"/>
        </a:p>
      </dgm:t>
    </dgm:pt>
    <dgm:pt modelId="{77E19E75-A54A-4507-9D9D-13CFCD1D89E9}">
      <dgm:prSet phldrT="[Testo]" custT="1"/>
      <dgm:spPr/>
      <dgm:t>
        <a:bodyPr/>
        <a:lstStyle/>
        <a:p>
          <a:r>
            <a:rPr lang="it-IT" sz="1800" dirty="0" smtClean="0"/>
            <a:t>COLF</a:t>
          </a:r>
          <a:endParaRPr lang="it-IT" sz="1800" dirty="0"/>
        </a:p>
      </dgm:t>
    </dgm:pt>
    <dgm:pt modelId="{6078F5D1-7122-4ACD-865A-093E62D86CC5}" type="parTrans" cxnId="{F592EC63-8DDE-4C23-A7CA-203338F0898C}">
      <dgm:prSet/>
      <dgm:spPr/>
      <dgm:t>
        <a:bodyPr/>
        <a:lstStyle/>
        <a:p>
          <a:endParaRPr lang="it-IT"/>
        </a:p>
      </dgm:t>
    </dgm:pt>
    <dgm:pt modelId="{64052614-5CDD-4247-A8E3-2431E10F6CD5}" type="sibTrans" cxnId="{F592EC63-8DDE-4C23-A7CA-203338F0898C}">
      <dgm:prSet/>
      <dgm:spPr/>
      <dgm:t>
        <a:bodyPr/>
        <a:lstStyle/>
        <a:p>
          <a:endParaRPr lang="it-IT"/>
        </a:p>
      </dgm:t>
    </dgm:pt>
    <dgm:pt modelId="{4847325E-8089-4C7B-98F7-078A3DA9A6DD}">
      <dgm:prSet phldrT="[Testo]" custT="1"/>
      <dgm:spPr/>
      <dgm:t>
        <a:bodyPr/>
        <a:lstStyle/>
        <a:p>
          <a:r>
            <a:rPr lang="it-IT" sz="1400" dirty="0" smtClean="0"/>
            <a:t>Attività connesse alla pulizia della casa e alle mansioni di lavanderia</a:t>
          </a:r>
          <a:endParaRPr lang="it-IT" sz="1400" dirty="0"/>
        </a:p>
      </dgm:t>
    </dgm:pt>
    <dgm:pt modelId="{8B8D3CFA-DB53-4C79-90AC-649FC03F1A24}" type="parTrans" cxnId="{1067421E-EE6C-4436-AA2F-E01EBF1EE794}">
      <dgm:prSet/>
      <dgm:spPr/>
      <dgm:t>
        <a:bodyPr/>
        <a:lstStyle/>
        <a:p>
          <a:endParaRPr lang="it-IT"/>
        </a:p>
      </dgm:t>
    </dgm:pt>
    <dgm:pt modelId="{824A9C3E-D74A-4CA0-A214-E80B66094CF4}" type="sibTrans" cxnId="{1067421E-EE6C-4436-AA2F-E01EBF1EE794}">
      <dgm:prSet/>
      <dgm:spPr/>
      <dgm:t>
        <a:bodyPr/>
        <a:lstStyle/>
        <a:p>
          <a:endParaRPr lang="it-IT"/>
        </a:p>
      </dgm:t>
    </dgm:pt>
    <dgm:pt modelId="{98CDF2EA-166B-4BB4-B0CD-72F6D2718167}">
      <dgm:prSet/>
      <dgm:spPr/>
      <dgm:t>
        <a:bodyPr/>
        <a:lstStyle/>
        <a:p>
          <a:endParaRPr lang="it-IT" sz="1300" dirty="0"/>
        </a:p>
      </dgm:t>
    </dgm:pt>
    <dgm:pt modelId="{4BDEFAE7-A65D-42D8-91A4-83A611EEC08C}" type="parTrans" cxnId="{6CD3A8B6-D032-48AC-9DD2-86BFC5CF8C06}">
      <dgm:prSet/>
      <dgm:spPr/>
      <dgm:t>
        <a:bodyPr/>
        <a:lstStyle/>
        <a:p>
          <a:endParaRPr lang="it-IT"/>
        </a:p>
      </dgm:t>
    </dgm:pt>
    <dgm:pt modelId="{56D66443-7CB6-4851-B0BC-07536A9FB167}" type="sibTrans" cxnId="{6CD3A8B6-D032-48AC-9DD2-86BFC5CF8C06}">
      <dgm:prSet/>
      <dgm:spPr/>
      <dgm:t>
        <a:bodyPr/>
        <a:lstStyle/>
        <a:p>
          <a:endParaRPr lang="it-IT"/>
        </a:p>
      </dgm:t>
    </dgm:pt>
    <dgm:pt modelId="{24174EC3-892A-4825-82FB-CC1BE5DA7D09}">
      <dgm:prSet/>
      <dgm:spPr/>
      <dgm:t>
        <a:bodyPr/>
        <a:lstStyle/>
        <a:p>
          <a:endParaRPr lang="it-IT" sz="1300" dirty="0"/>
        </a:p>
      </dgm:t>
    </dgm:pt>
    <dgm:pt modelId="{2A48AE58-6BC3-43EE-82A4-89D6DBA0D6B4}" type="parTrans" cxnId="{C63BC8C3-48A5-4C14-A286-0652C5F599E3}">
      <dgm:prSet/>
      <dgm:spPr/>
      <dgm:t>
        <a:bodyPr/>
        <a:lstStyle/>
        <a:p>
          <a:endParaRPr lang="it-IT"/>
        </a:p>
      </dgm:t>
    </dgm:pt>
    <dgm:pt modelId="{969351A1-6C91-4D64-A3F9-377B9A28220E}" type="sibTrans" cxnId="{C63BC8C3-48A5-4C14-A286-0652C5F599E3}">
      <dgm:prSet/>
      <dgm:spPr/>
      <dgm:t>
        <a:bodyPr/>
        <a:lstStyle/>
        <a:p>
          <a:endParaRPr lang="it-IT"/>
        </a:p>
      </dgm:t>
    </dgm:pt>
    <dgm:pt modelId="{B230D593-042A-4822-A6E4-79E3F084FEB1}">
      <dgm:prSet/>
      <dgm:spPr/>
      <dgm:t>
        <a:bodyPr/>
        <a:lstStyle/>
        <a:p>
          <a:endParaRPr lang="it-IT" sz="1300" dirty="0"/>
        </a:p>
      </dgm:t>
    </dgm:pt>
    <dgm:pt modelId="{D6E3B24D-F216-461F-A415-AF43B3EBF4FC}" type="parTrans" cxnId="{495D9D65-6512-4A16-B929-8E5993902357}">
      <dgm:prSet/>
      <dgm:spPr/>
      <dgm:t>
        <a:bodyPr/>
        <a:lstStyle/>
        <a:p>
          <a:endParaRPr lang="it-IT"/>
        </a:p>
      </dgm:t>
    </dgm:pt>
    <dgm:pt modelId="{1D0231DD-38EF-4297-AA96-04D3A3C54F6F}" type="sibTrans" cxnId="{495D9D65-6512-4A16-B929-8E5993902357}">
      <dgm:prSet/>
      <dgm:spPr/>
      <dgm:t>
        <a:bodyPr/>
        <a:lstStyle/>
        <a:p>
          <a:endParaRPr lang="it-IT"/>
        </a:p>
      </dgm:t>
    </dgm:pt>
    <dgm:pt modelId="{45A177A1-6EC8-467F-BA61-6EA119CBD8B9}">
      <dgm:prSet/>
      <dgm:spPr/>
      <dgm:t>
        <a:bodyPr/>
        <a:lstStyle/>
        <a:p>
          <a:endParaRPr lang="it-IT" sz="1600" dirty="0"/>
        </a:p>
      </dgm:t>
    </dgm:pt>
    <dgm:pt modelId="{A8E1A8E8-1073-442C-9162-22D7CB6EC542}" type="parTrans" cxnId="{ABA5590D-7943-4C04-8259-6E45A5E9E41C}">
      <dgm:prSet/>
      <dgm:spPr/>
      <dgm:t>
        <a:bodyPr/>
        <a:lstStyle/>
        <a:p>
          <a:endParaRPr lang="it-IT"/>
        </a:p>
      </dgm:t>
    </dgm:pt>
    <dgm:pt modelId="{81DB095C-7E36-416D-A81C-681D3B6C1CBC}" type="sibTrans" cxnId="{ABA5590D-7943-4C04-8259-6E45A5E9E41C}">
      <dgm:prSet/>
      <dgm:spPr/>
      <dgm:t>
        <a:bodyPr/>
        <a:lstStyle/>
        <a:p>
          <a:endParaRPr lang="it-IT"/>
        </a:p>
      </dgm:t>
    </dgm:pt>
    <dgm:pt modelId="{97D15544-EF5B-4607-BDEA-06C9BE640E47}">
      <dgm:prSet phldrT="[Testo]" custT="1"/>
      <dgm:spPr/>
      <dgm:t>
        <a:bodyPr/>
        <a:lstStyle/>
        <a:p>
          <a:r>
            <a:rPr lang="it-IT" sz="1400" dirty="0" smtClean="0"/>
            <a:t>Attività connesse alle esigenze di vitto e di pulizia della casa ove vivono gli assistiti</a:t>
          </a:r>
          <a:endParaRPr lang="it-IT" sz="1400" dirty="0"/>
        </a:p>
      </dgm:t>
    </dgm:pt>
    <dgm:pt modelId="{DBE42623-9445-4200-9301-0807D0749952}" type="parTrans" cxnId="{CDA6C880-CB8D-42F3-85F3-34345EFD7BAD}">
      <dgm:prSet/>
      <dgm:spPr/>
      <dgm:t>
        <a:bodyPr/>
        <a:lstStyle/>
        <a:p>
          <a:endParaRPr lang="it-IT"/>
        </a:p>
      </dgm:t>
    </dgm:pt>
    <dgm:pt modelId="{BC04102F-F651-4FB2-9BC8-4CE624B15340}" type="sibTrans" cxnId="{CDA6C880-CB8D-42F3-85F3-34345EFD7BAD}">
      <dgm:prSet/>
      <dgm:spPr/>
      <dgm:t>
        <a:bodyPr/>
        <a:lstStyle/>
        <a:p>
          <a:endParaRPr lang="it-IT"/>
        </a:p>
      </dgm:t>
    </dgm:pt>
    <dgm:pt modelId="{81AE073A-A26A-40D0-ADBF-162FAFCB01F9}">
      <dgm:prSet phldrT="[Testo]" custT="1"/>
      <dgm:spPr/>
      <dgm:t>
        <a:bodyPr/>
        <a:lstStyle/>
        <a:p>
          <a:r>
            <a:rPr lang="it-IT" sz="1400" dirty="0" smtClean="0"/>
            <a:t>Prestazioni igienico sanitarie di semplice attuazione</a:t>
          </a:r>
          <a:endParaRPr lang="it-IT" sz="1400" dirty="0"/>
        </a:p>
      </dgm:t>
    </dgm:pt>
    <dgm:pt modelId="{5466087A-E1BC-4454-88CD-83C5DB09B9A6}" type="parTrans" cxnId="{38A3A02D-62BB-4E47-AB61-492CBEAF1208}">
      <dgm:prSet/>
      <dgm:spPr/>
      <dgm:t>
        <a:bodyPr/>
        <a:lstStyle/>
        <a:p>
          <a:endParaRPr lang="it-IT"/>
        </a:p>
      </dgm:t>
    </dgm:pt>
    <dgm:pt modelId="{83B53CC8-07F9-4E34-9C0D-993F5F53ACE1}" type="sibTrans" cxnId="{38A3A02D-62BB-4E47-AB61-492CBEAF1208}">
      <dgm:prSet/>
      <dgm:spPr/>
      <dgm:t>
        <a:bodyPr/>
        <a:lstStyle/>
        <a:p>
          <a:endParaRPr lang="it-IT"/>
        </a:p>
      </dgm:t>
    </dgm:pt>
    <dgm:pt modelId="{DFC85A0F-0029-4E56-8F1E-4A95083BD9DB}">
      <dgm:prSet phldrT="[Testo]" custT="1"/>
      <dgm:spPr/>
      <dgm:t>
        <a:bodyPr/>
        <a:lstStyle/>
        <a:p>
          <a:endParaRPr lang="it-IT" sz="1400" dirty="0">
            <a:solidFill>
              <a:schemeClr val="tx1"/>
            </a:solidFill>
          </a:endParaRPr>
        </a:p>
      </dgm:t>
    </dgm:pt>
    <dgm:pt modelId="{A24E0478-2B63-4D49-8467-62138517E223}" type="parTrans" cxnId="{B8F730A3-998F-4868-954E-F6CFAD75B37B}">
      <dgm:prSet/>
      <dgm:spPr/>
      <dgm:t>
        <a:bodyPr/>
        <a:lstStyle/>
        <a:p>
          <a:endParaRPr lang="it-IT"/>
        </a:p>
      </dgm:t>
    </dgm:pt>
    <dgm:pt modelId="{F65B1272-D7D1-4D98-B648-62D8892E25CA}" type="sibTrans" cxnId="{B8F730A3-998F-4868-954E-F6CFAD75B37B}">
      <dgm:prSet/>
      <dgm:spPr/>
      <dgm:t>
        <a:bodyPr/>
        <a:lstStyle/>
        <a:p>
          <a:endParaRPr lang="it-IT"/>
        </a:p>
      </dgm:t>
    </dgm:pt>
    <dgm:pt modelId="{1F79E23D-40B2-40F2-8F44-9166CF45B0A9}">
      <dgm:prSet phldrT="[Testo]" custT="1"/>
      <dgm:spPr/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Organizzazione di attività ludiche e ricreative, supporto nei compiti, supporto nelle attività quotidiane</a:t>
          </a:r>
          <a:endParaRPr lang="it-IT" sz="1400" dirty="0">
            <a:solidFill>
              <a:schemeClr val="tx1"/>
            </a:solidFill>
          </a:endParaRPr>
        </a:p>
      </dgm:t>
    </dgm:pt>
    <dgm:pt modelId="{9C2F65EE-D908-48F7-BDE2-A283CD74D810}" type="parTrans" cxnId="{73DAA62C-AFAB-4436-AD12-5350A8CFD416}">
      <dgm:prSet/>
      <dgm:spPr/>
      <dgm:t>
        <a:bodyPr/>
        <a:lstStyle/>
        <a:p>
          <a:endParaRPr lang="it-IT"/>
        </a:p>
      </dgm:t>
    </dgm:pt>
    <dgm:pt modelId="{34CB7AD0-5C01-4CB7-8188-480A92A7C1CF}" type="sibTrans" cxnId="{73DAA62C-AFAB-4436-AD12-5350A8CFD416}">
      <dgm:prSet/>
      <dgm:spPr/>
      <dgm:t>
        <a:bodyPr/>
        <a:lstStyle/>
        <a:p>
          <a:endParaRPr lang="it-IT"/>
        </a:p>
      </dgm:t>
    </dgm:pt>
    <dgm:pt modelId="{3F7ABFC2-BBBC-4E82-A107-2821ACC7F8E6}">
      <dgm:prSet phldrT="[Testo]" custT="1"/>
      <dgm:spPr/>
      <dgm:t>
        <a:bodyPr/>
        <a:lstStyle/>
        <a:p>
          <a:endParaRPr lang="it-IT" sz="1400" dirty="0">
            <a:solidFill>
              <a:schemeClr val="tx1"/>
            </a:solidFill>
          </a:endParaRPr>
        </a:p>
      </dgm:t>
    </dgm:pt>
    <dgm:pt modelId="{36B0E5DB-682B-4681-9E26-A9B02B6DAB40}" type="parTrans" cxnId="{829694F6-70CF-497E-9888-3568FEC49760}">
      <dgm:prSet/>
      <dgm:spPr/>
      <dgm:t>
        <a:bodyPr/>
        <a:lstStyle/>
        <a:p>
          <a:endParaRPr lang="it-IT"/>
        </a:p>
      </dgm:t>
    </dgm:pt>
    <dgm:pt modelId="{1749EA7A-537C-4F95-8CE2-BA19D797DE1E}" type="sibTrans" cxnId="{829694F6-70CF-497E-9888-3568FEC49760}">
      <dgm:prSet/>
      <dgm:spPr/>
      <dgm:t>
        <a:bodyPr/>
        <a:lstStyle/>
        <a:p>
          <a:endParaRPr lang="it-IT"/>
        </a:p>
      </dgm:t>
    </dgm:pt>
    <dgm:pt modelId="{F3926481-9CFB-4029-B9A0-4374372B54B2}">
      <dgm:prSet phldrT="[Testo]" custT="1"/>
      <dgm:spPr/>
      <dgm:t>
        <a:bodyPr/>
        <a:lstStyle/>
        <a:p>
          <a:r>
            <a:rPr lang="it-IT" sz="1400" dirty="0" smtClean="0"/>
            <a:t>Attività connesse alle esigenze di vitto e di pulizia della casa ove vivono i minori</a:t>
          </a:r>
          <a:endParaRPr lang="it-IT" sz="1400" dirty="0">
            <a:solidFill>
              <a:schemeClr val="tx1"/>
            </a:solidFill>
          </a:endParaRPr>
        </a:p>
      </dgm:t>
    </dgm:pt>
    <dgm:pt modelId="{1C7F0E68-768D-4CF0-9475-76974E3CB175}" type="parTrans" cxnId="{FFF83E87-042C-4806-97A8-000C1FBC7007}">
      <dgm:prSet/>
      <dgm:spPr/>
      <dgm:t>
        <a:bodyPr/>
        <a:lstStyle/>
        <a:p>
          <a:endParaRPr lang="it-IT"/>
        </a:p>
      </dgm:t>
    </dgm:pt>
    <dgm:pt modelId="{10A7D8FC-E4EC-4B4C-82A1-B7F2EA7BCE8E}" type="sibTrans" cxnId="{FFF83E87-042C-4806-97A8-000C1FBC7007}">
      <dgm:prSet/>
      <dgm:spPr/>
      <dgm:t>
        <a:bodyPr/>
        <a:lstStyle/>
        <a:p>
          <a:endParaRPr lang="it-IT"/>
        </a:p>
      </dgm:t>
    </dgm:pt>
    <dgm:pt modelId="{689AA3C0-B0C8-4D30-8E7E-7A4F485B7791}">
      <dgm:prSet phldrT="[Testo]" custT="1"/>
      <dgm:spPr/>
      <dgm:t>
        <a:bodyPr/>
        <a:lstStyle/>
        <a:p>
          <a:r>
            <a:rPr lang="it-IT" sz="1400" dirty="0" smtClean="0"/>
            <a:t>Attività connesse alla preparazione dei pasti</a:t>
          </a:r>
          <a:endParaRPr lang="it-IT" sz="1400" dirty="0"/>
        </a:p>
      </dgm:t>
    </dgm:pt>
    <dgm:pt modelId="{4A750B2A-F0D4-41C3-BBF9-34A0F6B5A748}" type="parTrans" cxnId="{C1DA11C2-CDE1-4683-997C-30C9FA6C1870}">
      <dgm:prSet/>
      <dgm:spPr/>
      <dgm:t>
        <a:bodyPr/>
        <a:lstStyle/>
        <a:p>
          <a:endParaRPr lang="it-IT"/>
        </a:p>
      </dgm:t>
    </dgm:pt>
    <dgm:pt modelId="{2E48B1C9-5393-40F1-8DC5-60CF48C41F6C}" type="sibTrans" cxnId="{C1DA11C2-CDE1-4683-997C-30C9FA6C1870}">
      <dgm:prSet/>
      <dgm:spPr/>
      <dgm:t>
        <a:bodyPr/>
        <a:lstStyle/>
        <a:p>
          <a:endParaRPr lang="it-IT"/>
        </a:p>
      </dgm:t>
    </dgm:pt>
    <dgm:pt modelId="{91C09DD4-27A9-4A3B-A4DB-BAAD93F40E85}">
      <dgm:prSet phldrT="[Testo]" custT="1"/>
      <dgm:spPr/>
      <dgm:t>
        <a:bodyPr/>
        <a:lstStyle/>
        <a:p>
          <a:r>
            <a:rPr lang="it-IT" sz="1400" dirty="0" smtClean="0"/>
            <a:t>Attività di manutenzione delle aree verdi e gestione degli animali domestici</a:t>
          </a:r>
          <a:endParaRPr lang="it-IT" sz="1400" dirty="0"/>
        </a:p>
      </dgm:t>
    </dgm:pt>
    <dgm:pt modelId="{6D691B2B-6D6C-4DA1-B072-2D59EAEB9741}" type="parTrans" cxnId="{922A6C4D-D61E-449A-8CF3-FE583117951F}">
      <dgm:prSet/>
      <dgm:spPr/>
      <dgm:t>
        <a:bodyPr/>
        <a:lstStyle/>
        <a:p>
          <a:endParaRPr lang="it-IT"/>
        </a:p>
      </dgm:t>
    </dgm:pt>
    <dgm:pt modelId="{F27EA06F-7CE8-4E53-A04A-E04DD0BD4F32}" type="sibTrans" cxnId="{922A6C4D-D61E-449A-8CF3-FE583117951F}">
      <dgm:prSet/>
      <dgm:spPr/>
      <dgm:t>
        <a:bodyPr/>
        <a:lstStyle/>
        <a:p>
          <a:endParaRPr lang="it-IT"/>
        </a:p>
      </dgm:t>
    </dgm:pt>
    <dgm:pt modelId="{14C94516-81D1-41B1-AF29-AAC7AF933A01}">
      <dgm:prSet phldrT="[Testo]" custT="1"/>
      <dgm:spPr/>
      <dgm:t>
        <a:bodyPr/>
        <a:lstStyle/>
        <a:p>
          <a:endParaRPr lang="it-IT" sz="1400" dirty="0"/>
        </a:p>
      </dgm:t>
    </dgm:pt>
    <dgm:pt modelId="{BC7C8864-2900-4C58-B7EF-FD996FC12E13}" type="parTrans" cxnId="{8462AE6E-822F-429C-9514-9B1F5EF27921}">
      <dgm:prSet/>
      <dgm:spPr/>
      <dgm:t>
        <a:bodyPr/>
        <a:lstStyle/>
        <a:p>
          <a:endParaRPr lang="it-IT"/>
        </a:p>
      </dgm:t>
    </dgm:pt>
    <dgm:pt modelId="{E35722A9-E73F-448B-A60D-7018A5B34C7A}" type="sibTrans" cxnId="{8462AE6E-822F-429C-9514-9B1F5EF27921}">
      <dgm:prSet/>
      <dgm:spPr/>
      <dgm:t>
        <a:bodyPr/>
        <a:lstStyle/>
        <a:p>
          <a:endParaRPr lang="it-IT"/>
        </a:p>
      </dgm:t>
    </dgm:pt>
    <dgm:pt modelId="{DD43513E-9C86-419C-BE57-7EDF69AF996D}" type="pres">
      <dgm:prSet presAssocID="{4DDAFF03-DA92-4A92-94C9-AA7922B885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6E05F2A-EA02-4F65-A6AD-5502D066CB9A}" type="pres">
      <dgm:prSet presAssocID="{5E386EA5-10ED-443D-9C7C-EEA1B72FBEF4}" presName="composite" presStyleCnt="0"/>
      <dgm:spPr/>
    </dgm:pt>
    <dgm:pt modelId="{F1C9AEF9-1037-4460-A963-DA9C3BF68468}" type="pres">
      <dgm:prSet presAssocID="{5E386EA5-10ED-443D-9C7C-EEA1B72FBEF4}" presName="parTx" presStyleLbl="alignNode1" presStyleIdx="0" presStyleCnt="3" custScaleX="112077" custScaleY="102367" custLinFactY="-31001" custLinFactNeighborX="-45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E2943D-DB4F-4722-8DB7-0C7BAD658795}" type="pres">
      <dgm:prSet presAssocID="{5E386EA5-10ED-443D-9C7C-EEA1B72FBEF4}" presName="desTx" presStyleLbl="alignAccFollowNode1" presStyleIdx="0" presStyleCnt="3" custScaleX="106703" custScaleY="95012" custLinFactNeighborX="1807" custLinFactNeighborY="-22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27A0F4-F8B5-4611-AE8F-1BBE0F772700}" type="pres">
      <dgm:prSet presAssocID="{BB997A73-F3FA-48FB-9AAA-A4106283747D}" presName="space" presStyleCnt="0"/>
      <dgm:spPr/>
    </dgm:pt>
    <dgm:pt modelId="{091BD49D-FC8B-4EF8-ACEA-98BF8A1165D1}" type="pres">
      <dgm:prSet presAssocID="{013E88FB-D2E5-49C7-81EE-1240AF33EBB5}" presName="composite" presStyleCnt="0"/>
      <dgm:spPr/>
    </dgm:pt>
    <dgm:pt modelId="{C304CA7B-E371-4C90-80D2-F9B0D9F9B925}" type="pres">
      <dgm:prSet presAssocID="{013E88FB-D2E5-49C7-81EE-1240AF33EBB5}" presName="parTx" presStyleLbl="alignNode1" presStyleIdx="1" presStyleCnt="3" custLinFactY="-28325" custLinFactNeighborX="-92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8D8B43-A17A-44C1-AC5C-80D47B5BBAF0}" type="pres">
      <dgm:prSet presAssocID="{013E88FB-D2E5-49C7-81EE-1240AF33EBB5}" presName="desTx" presStyleLbl="alignAccFollowNode1" presStyleIdx="1" presStyleCnt="3" custAng="0" custScaleY="100035" custLinFactNeighborX="-586" custLinFactNeighborY="-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90E9D5-066A-4A31-89F2-FB55C15ED57E}" type="pres">
      <dgm:prSet presAssocID="{1C0CB037-5902-4B64-BAA0-A90DDF3798DD}" presName="space" presStyleCnt="0"/>
      <dgm:spPr/>
    </dgm:pt>
    <dgm:pt modelId="{756F781D-59D1-45EA-9327-12329D97F00D}" type="pres">
      <dgm:prSet presAssocID="{77E19E75-A54A-4507-9D9D-13CFCD1D89E9}" presName="composite" presStyleCnt="0"/>
      <dgm:spPr/>
    </dgm:pt>
    <dgm:pt modelId="{BAAAB19E-9EE5-4770-AF94-9D1E40283B89}" type="pres">
      <dgm:prSet presAssocID="{77E19E75-A54A-4507-9D9D-13CFCD1D89E9}" presName="parTx" presStyleLbl="alignNode1" presStyleIdx="2" presStyleCnt="3" custScaleX="108863" custLinFactY="-28324" custLinFactNeighborX="-19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6EEF80-036A-4378-A0B0-974594C02FA4}" type="pres">
      <dgm:prSet presAssocID="{77E19E75-A54A-4507-9D9D-13CFCD1D89E9}" presName="desTx" presStyleLbl="alignAccFollowNode1" presStyleIdx="2" presStyleCnt="3" custScaleX="106012" custLinFactNeighborX="606" custLinFactNeighborY="-2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20672A-10BC-4D7C-B4F3-CBA1A662EB5D}" srcId="{4DDAFF03-DA92-4A92-94C9-AA7922B885E3}" destId="{5E386EA5-10ED-443D-9C7C-EEA1B72FBEF4}" srcOrd="0" destOrd="0" parTransId="{71B5926A-64BE-447C-8833-4C8A68C36B5B}" sibTransId="{BB997A73-F3FA-48FB-9AAA-A4106283747D}"/>
    <dgm:cxn modelId="{495D9D65-6512-4A16-B929-8E5993902357}" srcId="{013E88FB-D2E5-49C7-81EE-1240AF33EBB5}" destId="{B230D593-042A-4822-A6E4-79E3F084FEB1}" srcOrd="5" destOrd="0" parTransId="{D6E3B24D-F216-461F-A415-AF43B3EBF4FC}" sibTransId="{1D0231DD-38EF-4297-AA96-04D3A3C54F6F}"/>
    <dgm:cxn modelId="{E3B1113F-F6F4-48AE-929F-36C45C2DB4C8}" type="presOf" srcId="{5E386EA5-10ED-443D-9C7C-EEA1B72FBEF4}" destId="{F1C9AEF9-1037-4460-A963-DA9C3BF68468}" srcOrd="0" destOrd="0" presId="urn:microsoft.com/office/officeart/2005/8/layout/hList1"/>
    <dgm:cxn modelId="{5C58043A-4A3C-450A-A52C-D9FCC29052DF}" type="presOf" srcId="{F3926481-9CFB-4029-B9A0-4374372B54B2}" destId="{6A8D8B43-A17A-44C1-AC5C-80D47B5BBAF0}" srcOrd="0" destOrd="2" presId="urn:microsoft.com/office/officeart/2005/8/layout/hList1"/>
    <dgm:cxn modelId="{C63BC8C3-48A5-4C14-A286-0652C5F599E3}" srcId="{013E88FB-D2E5-49C7-81EE-1240AF33EBB5}" destId="{24174EC3-892A-4825-82FB-CC1BE5DA7D09}" srcOrd="6" destOrd="0" parTransId="{2A48AE58-6BC3-43EE-82A4-89D6DBA0D6B4}" sibTransId="{969351A1-6C91-4D64-A3F9-377B9A28220E}"/>
    <dgm:cxn modelId="{B8F730A3-998F-4868-954E-F6CFAD75B37B}" srcId="{013E88FB-D2E5-49C7-81EE-1240AF33EBB5}" destId="{DFC85A0F-0029-4E56-8F1E-4A95083BD9DB}" srcOrd="4" destOrd="0" parTransId="{A24E0478-2B63-4D49-8467-62138517E223}" sibTransId="{F65B1272-D7D1-4D98-B648-62D8892E25CA}"/>
    <dgm:cxn modelId="{AC2C6073-CF3D-470C-B944-B5F7AF7750AC}" type="presOf" srcId="{45A177A1-6EC8-467F-BA61-6EA119CBD8B9}" destId="{2B6EEF80-036A-4378-A0B0-974594C02FA4}" srcOrd="0" destOrd="4" presId="urn:microsoft.com/office/officeart/2005/8/layout/hList1"/>
    <dgm:cxn modelId="{B7E95ECE-4EE5-4F72-B114-286DCFD877A7}" type="presOf" srcId="{013E88FB-D2E5-49C7-81EE-1240AF33EBB5}" destId="{C304CA7B-E371-4C90-80D2-F9B0D9F9B925}" srcOrd="0" destOrd="0" presId="urn:microsoft.com/office/officeart/2005/8/layout/hList1"/>
    <dgm:cxn modelId="{38A3A02D-62BB-4E47-AB61-492CBEAF1208}" srcId="{5E386EA5-10ED-443D-9C7C-EEA1B72FBEF4}" destId="{81AE073A-A26A-40D0-ADBF-162FAFCB01F9}" srcOrd="1" destOrd="0" parTransId="{5466087A-E1BC-4454-88CD-83C5DB09B9A6}" sibTransId="{83B53CC8-07F9-4E34-9C0D-993F5F53ACE1}"/>
    <dgm:cxn modelId="{3BD8ED5D-692F-404A-B991-20CEAEACDCF5}" type="presOf" srcId="{97D15544-EF5B-4607-BDEA-06C9BE640E47}" destId="{0FE2943D-DB4F-4722-8DB7-0C7BAD658795}" srcOrd="0" destOrd="2" presId="urn:microsoft.com/office/officeart/2005/8/layout/hList1"/>
    <dgm:cxn modelId="{433F6FFD-3391-4704-AAE0-BF8C27B81A89}" type="presOf" srcId="{98CDF2EA-166B-4BB4-B0CD-72F6D2718167}" destId="{0FE2943D-DB4F-4722-8DB7-0C7BAD658795}" srcOrd="0" destOrd="3" presId="urn:microsoft.com/office/officeart/2005/8/layout/hList1"/>
    <dgm:cxn modelId="{9981C521-1BC8-4947-8978-473E69A15AD1}" type="presOf" srcId="{24174EC3-892A-4825-82FB-CC1BE5DA7D09}" destId="{6A8D8B43-A17A-44C1-AC5C-80D47B5BBAF0}" srcOrd="0" destOrd="6" presId="urn:microsoft.com/office/officeart/2005/8/layout/hList1"/>
    <dgm:cxn modelId="{FBBB00A1-F7DC-4FE2-B86D-A35D028E5A94}" type="presOf" srcId="{81AE073A-A26A-40D0-ADBF-162FAFCB01F9}" destId="{0FE2943D-DB4F-4722-8DB7-0C7BAD658795}" srcOrd="0" destOrd="1" presId="urn:microsoft.com/office/officeart/2005/8/layout/hList1"/>
    <dgm:cxn modelId="{40AD606B-C7CD-4281-8EB0-3A3C8992A4CE}" type="presOf" srcId="{4DDAFF03-DA92-4A92-94C9-AA7922B885E3}" destId="{DD43513E-9C86-419C-BE57-7EDF69AF996D}" srcOrd="0" destOrd="0" presId="urn:microsoft.com/office/officeart/2005/8/layout/hList1"/>
    <dgm:cxn modelId="{FFF83E87-042C-4806-97A8-000C1FBC7007}" srcId="{013E88FB-D2E5-49C7-81EE-1240AF33EBB5}" destId="{F3926481-9CFB-4029-B9A0-4374372B54B2}" srcOrd="2" destOrd="0" parTransId="{1C7F0E68-768D-4CF0-9475-76974E3CB175}" sibTransId="{10A7D8FC-E4EC-4B4C-82A1-B7F2EA7BCE8E}"/>
    <dgm:cxn modelId="{16C1BAAF-827E-4681-9DD7-F3FB8BAA7909}" type="presOf" srcId="{689AA3C0-B0C8-4D30-8E7E-7A4F485B7791}" destId="{2B6EEF80-036A-4378-A0B0-974594C02FA4}" srcOrd="0" destOrd="1" presId="urn:microsoft.com/office/officeart/2005/8/layout/hList1"/>
    <dgm:cxn modelId="{92E177AE-AA40-4E0F-9DDB-076A4A6646EE}" type="presOf" srcId="{3F7ABFC2-BBBC-4E82-A107-2821ACC7F8E6}" destId="{6A8D8B43-A17A-44C1-AC5C-80D47B5BBAF0}" srcOrd="0" destOrd="3" presId="urn:microsoft.com/office/officeart/2005/8/layout/hList1"/>
    <dgm:cxn modelId="{73DAA62C-AFAB-4436-AD12-5350A8CFD416}" srcId="{013E88FB-D2E5-49C7-81EE-1240AF33EBB5}" destId="{1F79E23D-40B2-40F2-8F44-9166CF45B0A9}" srcOrd="1" destOrd="0" parTransId="{9C2F65EE-D908-48F7-BDE2-A283CD74D810}" sibTransId="{34CB7AD0-5C01-4CB7-8188-480A92A7C1CF}"/>
    <dgm:cxn modelId="{13539BF4-4257-4035-9DAE-7832A39B048F}" srcId="{013E88FB-D2E5-49C7-81EE-1240AF33EBB5}" destId="{3DA44981-BFE2-4325-8051-3DC502964308}" srcOrd="0" destOrd="0" parTransId="{F2228F6A-2C6E-44D2-BDAA-283B45BF4F26}" sibTransId="{2C5EE37A-B6FB-45AA-9456-54B41371521D}"/>
    <dgm:cxn modelId="{8F4343DD-AFE6-4BC9-BE61-FCF08597502E}" type="presOf" srcId="{29483E06-F529-4F32-8FA3-CA76C437F24D}" destId="{0FE2943D-DB4F-4722-8DB7-0C7BAD658795}" srcOrd="0" destOrd="0" presId="urn:microsoft.com/office/officeart/2005/8/layout/hList1"/>
    <dgm:cxn modelId="{EEADD02E-F90D-4691-8E4E-8234F8546325}" type="presOf" srcId="{77E19E75-A54A-4507-9D9D-13CFCD1D89E9}" destId="{BAAAB19E-9EE5-4770-AF94-9D1E40283B89}" srcOrd="0" destOrd="0" presId="urn:microsoft.com/office/officeart/2005/8/layout/hList1"/>
    <dgm:cxn modelId="{88044FA3-1059-4069-BE9C-D52FE0E7BB1A}" type="presOf" srcId="{B230D593-042A-4822-A6E4-79E3F084FEB1}" destId="{6A8D8B43-A17A-44C1-AC5C-80D47B5BBAF0}" srcOrd="0" destOrd="5" presId="urn:microsoft.com/office/officeart/2005/8/layout/hList1"/>
    <dgm:cxn modelId="{CDA6C880-CB8D-42F3-85F3-34345EFD7BAD}" srcId="{5E386EA5-10ED-443D-9C7C-EEA1B72FBEF4}" destId="{97D15544-EF5B-4607-BDEA-06C9BE640E47}" srcOrd="2" destOrd="0" parTransId="{DBE42623-9445-4200-9301-0807D0749952}" sibTransId="{BC04102F-F651-4FB2-9BC8-4CE624B15340}"/>
    <dgm:cxn modelId="{6CD3A8B6-D032-48AC-9DD2-86BFC5CF8C06}" srcId="{5E386EA5-10ED-443D-9C7C-EEA1B72FBEF4}" destId="{98CDF2EA-166B-4BB4-B0CD-72F6D2718167}" srcOrd="3" destOrd="0" parTransId="{4BDEFAE7-A65D-42D8-91A4-83A611EEC08C}" sibTransId="{56D66443-7CB6-4851-B0BC-07536A9FB167}"/>
    <dgm:cxn modelId="{3015E14E-BD60-49C0-80DE-C89CE6D68D8F}" type="presOf" srcId="{DFC85A0F-0029-4E56-8F1E-4A95083BD9DB}" destId="{6A8D8B43-A17A-44C1-AC5C-80D47B5BBAF0}" srcOrd="0" destOrd="4" presId="urn:microsoft.com/office/officeart/2005/8/layout/hList1"/>
    <dgm:cxn modelId="{3BC2198C-252F-4DA3-8651-A23DA7AB76EB}" srcId="{5E386EA5-10ED-443D-9C7C-EEA1B72FBEF4}" destId="{29483E06-F529-4F32-8FA3-CA76C437F24D}" srcOrd="0" destOrd="0" parTransId="{47219489-92D5-41DA-B532-11EAE801F362}" sibTransId="{99FC9276-39D8-4A22-BA47-22FAD3344EF3}"/>
    <dgm:cxn modelId="{922A6C4D-D61E-449A-8CF3-FE583117951F}" srcId="{77E19E75-A54A-4507-9D9D-13CFCD1D89E9}" destId="{91C09DD4-27A9-4A3B-A4DB-BAAD93F40E85}" srcOrd="2" destOrd="0" parTransId="{6D691B2B-6D6C-4DA1-B072-2D59EAEB9741}" sibTransId="{F27EA06F-7CE8-4E53-A04A-E04DD0BD4F32}"/>
    <dgm:cxn modelId="{F592EC63-8DDE-4C23-A7CA-203338F0898C}" srcId="{4DDAFF03-DA92-4A92-94C9-AA7922B885E3}" destId="{77E19E75-A54A-4507-9D9D-13CFCD1D89E9}" srcOrd="2" destOrd="0" parTransId="{6078F5D1-7122-4ACD-865A-093E62D86CC5}" sibTransId="{64052614-5CDD-4247-A8E3-2431E10F6CD5}"/>
    <dgm:cxn modelId="{829694F6-70CF-497E-9888-3568FEC49760}" srcId="{013E88FB-D2E5-49C7-81EE-1240AF33EBB5}" destId="{3F7ABFC2-BBBC-4E82-A107-2821ACC7F8E6}" srcOrd="3" destOrd="0" parTransId="{36B0E5DB-682B-4681-9E26-A9B02B6DAB40}" sibTransId="{1749EA7A-537C-4F95-8CE2-BA19D797DE1E}"/>
    <dgm:cxn modelId="{537FFE2F-BE69-4E1F-946B-4C19B4D8592B}" type="presOf" srcId="{1F79E23D-40B2-40F2-8F44-9166CF45B0A9}" destId="{6A8D8B43-A17A-44C1-AC5C-80D47B5BBAF0}" srcOrd="0" destOrd="1" presId="urn:microsoft.com/office/officeart/2005/8/layout/hList1"/>
    <dgm:cxn modelId="{ABA5590D-7943-4C04-8259-6E45A5E9E41C}" srcId="{77E19E75-A54A-4507-9D9D-13CFCD1D89E9}" destId="{45A177A1-6EC8-467F-BA61-6EA119CBD8B9}" srcOrd="4" destOrd="0" parTransId="{A8E1A8E8-1073-442C-9162-22D7CB6EC542}" sibTransId="{81DB095C-7E36-416D-A81C-681D3B6C1CBC}"/>
    <dgm:cxn modelId="{1067421E-EE6C-4436-AA2F-E01EBF1EE794}" srcId="{77E19E75-A54A-4507-9D9D-13CFCD1D89E9}" destId="{4847325E-8089-4C7B-98F7-078A3DA9A6DD}" srcOrd="0" destOrd="0" parTransId="{8B8D3CFA-DB53-4C79-90AC-649FC03F1A24}" sibTransId="{824A9C3E-D74A-4CA0-A214-E80B66094CF4}"/>
    <dgm:cxn modelId="{32606651-31CE-44D5-AC91-91BE1C968344}" type="presOf" srcId="{14C94516-81D1-41B1-AF29-AAC7AF933A01}" destId="{2B6EEF80-036A-4378-A0B0-974594C02FA4}" srcOrd="0" destOrd="3" presId="urn:microsoft.com/office/officeart/2005/8/layout/hList1"/>
    <dgm:cxn modelId="{54CB3CA5-991D-41A5-9A27-5ADFFAC45DC2}" type="presOf" srcId="{91C09DD4-27A9-4A3B-A4DB-BAAD93F40E85}" destId="{2B6EEF80-036A-4378-A0B0-974594C02FA4}" srcOrd="0" destOrd="2" presId="urn:microsoft.com/office/officeart/2005/8/layout/hList1"/>
    <dgm:cxn modelId="{E9671AF4-4908-429E-AD1E-DDC67683F58F}" type="presOf" srcId="{3DA44981-BFE2-4325-8051-3DC502964308}" destId="{6A8D8B43-A17A-44C1-AC5C-80D47B5BBAF0}" srcOrd="0" destOrd="0" presId="urn:microsoft.com/office/officeart/2005/8/layout/hList1"/>
    <dgm:cxn modelId="{8462AE6E-822F-429C-9514-9B1F5EF27921}" srcId="{77E19E75-A54A-4507-9D9D-13CFCD1D89E9}" destId="{14C94516-81D1-41B1-AF29-AAC7AF933A01}" srcOrd="3" destOrd="0" parTransId="{BC7C8864-2900-4C58-B7EF-FD996FC12E13}" sibTransId="{E35722A9-E73F-448B-A60D-7018A5B34C7A}"/>
    <dgm:cxn modelId="{C1DA11C2-CDE1-4683-997C-30C9FA6C1870}" srcId="{77E19E75-A54A-4507-9D9D-13CFCD1D89E9}" destId="{689AA3C0-B0C8-4D30-8E7E-7A4F485B7791}" srcOrd="1" destOrd="0" parTransId="{4A750B2A-F0D4-41C3-BBF9-34A0F6B5A748}" sibTransId="{2E48B1C9-5393-40F1-8DC5-60CF48C41F6C}"/>
    <dgm:cxn modelId="{21AF4462-6C15-4A7A-B674-F84B5E632C31}" srcId="{4DDAFF03-DA92-4A92-94C9-AA7922B885E3}" destId="{013E88FB-D2E5-49C7-81EE-1240AF33EBB5}" srcOrd="1" destOrd="0" parTransId="{9B74927E-D0B1-4F60-AA7A-6CBC1A7BB606}" sibTransId="{1C0CB037-5902-4B64-BAA0-A90DDF3798DD}"/>
    <dgm:cxn modelId="{FA310B49-49A0-453A-94E5-7F5AB4588656}" type="presOf" srcId="{4847325E-8089-4C7B-98F7-078A3DA9A6DD}" destId="{2B6EEF80-036A-4378-A0B0-974594C02FA4}" srcOrd="0" destOrd="0" presId="urn:microsoft.com/office/officeart/2005/8/layout/hList1"/>
    <dgm:cxn modelId="{8C47D00F-4477-484E-8C3F-998F663D88B3}" type="presParOf" srcId="{DD43513E-9C86-419C-BE57-7EDF69AF996D}" destId="{C6E05F2A-EA02-4F65-A6AD-5502D066CB9A}" srcOrd="0" destOrd="0" presId="urn:microsoft.com/office/officeart/2005/8/layout/hList1"/>
    <dgm:cxn modelId="{F44155F1-340D-4E95-A44E-8CF2553456BD}" type="presParOf" srcId="{C6E05F2A-EA02-4F65-A6AD-5502D066CB9A}" destId="{F1C9AEF9-1037-4460-A963-DA9C3BF68468}" srcOrd="0" destOrd="0" presId="urn:microsoft.com/office/officeart/2005/8/layout/hList1"/>
    <dgm:cxn modelId="{5E62DA2E-31DF-467B-BCC5-82E61B9DC8FD}" type="presParOf" srcId="{C6E05F2A-EA02-4F65-A6AD-5502D066CB9A}" destId="{0FE2943D-DB4F-4722-8DB7-0C7BAD658795}" srcOrd="1" destOrd="0" presId="urn:microsoft.com/office/officeart/2005/8/layout/hList1"/>
    <dgm:cxn modelId="{662CD97F-6207-46E3-A55F-C8421C8DF3CC}" type="presParOf" srcId="{DD43513E-9C86-419C-BE57-7EDF69AF996D}" destId="{5F27A0F4-F8B5-4611-AE8F-1BBE0F772700}" srcOrd="1" destOrd="0" presId="urn:microsoft.com/office/officeart/2005/8/layout/hList1"/>
    <dgm:cxn modelId="{CE30229F-0432-48C8-AE90-9006E2DFEDE6}" type="presParOf" srcId="{DD43513E-9C86-419C-BE57-7EDF69AF996D}" destId="{091BD49D-FC8B-4EF8-ACEA-98BF8A1165D1}" srcOrd="2" destOrd="0" presId="urn:microsoft.com/office/officeart/2005/8/layout/hList1"/>
    <dgm:cxn modelId="{0E209C49-CBFE-4386-89CC-930405741160}" type="presParOf" srcId="{091BD49D-FC8B-4EF8-ACEA-98BF8A1165D1}" destId="{C304CA7B-E371-4C90-80D2-F9B0D9F9B925}" srcOrd="0" destOrd="0" presId="urn:microsoft.com/office/officeart/2005/8/layout/hList1"/>
    <dgm:cxn modelId="{98C51F2D-D0FD-4BE3-84A6-1EE8EBEB5733}" type="presParOf" srcId="{091BD49D-FC8B-4EF8-ACEA-98BF8A1165D1}" destId="{6A8D8B43-A17A-44C1-AC5C-80D47B5BBAF0}" srcOrd="1" destOrd="0" presId="urn:microsoft.com/office/officeart/2005/8/layout/hList1"/>
    <dgm:cxn modelId="{B4C38257-B51D-4E6C-9582-3F58BB53FD9E}" type="presParOf" srcId="{DD43513E-9C86-419C-BE57-7EDF69AF996D}" destId="{7090E9D5-066A-4A31-89F2-FB55C15ED57E}" srcOrd="3" destOrd="0" presId="urn:microsoft.com/office/officeart/2005/8/layout/hList1"/>
    <dgm:cxn modelId="{BB4A28E4-BEA5-47F4-94FB-AB5674598790}" type="presParOf" srcId="{DD43513E-9C86-419C-BE57-7EDF69AF996D}" destId="{756F781D-59D1-45EA-9327-12329D97F00D}" srcOrd="4" destOrd="0" presId="urn:microsoft.com/office/officeart/2005/8/layout/hList1"/>
    <dgm:cxn modelId="{FF60CB3B-A823-45AE-8C0B-76CB5396E684}" type="presParOf" srcId="{756F781D-59D1-45EA-9327-12329D97F00D}" destId="{BAAAB19E-9EE5-4770-AF94-9D1E40283B89}" srcOrd="0" destOrd="0" presId="urn:microsoft.com/office/officeart/2005/8/layout/hList1"/>
    <dgm:cxn modelId="{5309764D-50CB-4E61-9AB0-CDDCF437305B}" type="presParOf" srcId="{756F781D-59D1-45EA-9327-12329D97F00D}" destId="{2B6EEF80-036A-4378-A0B0-974594C02F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9AEF9-1037-4460-A963-DA9C3BF68468}">
      <dsp:nvSpPr>
        <dsp:cNvPr id="0" name=""/>
        <dsp:cNvSpPr/>
      </dsp:nvSpPr>
      <dsp:spPr>
        <a:xfrm>
          <a:off x="0" y="0"/>
          <a:ext cx="2808105" cy="432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ASSISTENTI FAMILIARI</a:t>
          </a:r>
          <a:endParaRPr lang="it-IT" sz="1800" kern="1200" dirty="0"/>
        </a:p>
      </dsp:txBody>
      <dsp:txXfrm>
        <a:off x="0" y="0"/>
        <a:ext cx="2808105" cy="432254"/>
      </dsp:txXfrm>
    </dsp:sp>
    <dsp:sp modelId="{0FE2943D-DB4F-4722-8DB7-0C7BAD658795}">
      <dsp:nvSpPr>
        <dsp:cNvPr id="0" name=""/>
        <dsp:cNvSpPr/>
      </dsp:nvSpPr>
      <dsp:spPr>
        <a:xfrm>
          <a:off x="124085" y="653682"/>
          <a:ext cx="2673458" cy="22220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Assistenza diretta a persone parzialmente o non autosufficienti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Prestazioni igienico sanitarie di semplice attuazione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Attività connesse alle esigenze di vitto e di pulizia della casa ove vivono gli assistiti</a:t>
          </a:r>
          <a:endParaRPr lang="it-IT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/>
        </a:p>
      </dsp:txBody>
      <dsp:txXfrm>
        <a:off x="124085" y="653682"/>
        <a:ext cx="2673458" cy="2222018"/>
      </dsp:txXfrm>
    </dsp:sp>
    <dsp:sp modelId="{C304CA7B-E371-4C90-80D2-F9B0D9F9B925}">
      <dsp:nvSpPr>
        <dsp:cNvPr id="0" name=""/>
        <dsp:cNvSpPr/>
      </dsp:nvSpPr>
      <dsp:spPr>
        <a:xfrm>
          <a:off x="3146922" y="0"/>
          <a:ext cx="2505514" cy="422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BABY SITTER</a:t>
          </a:r>
          <a:endParaRPr lang="it-IT" sz="1800" kern="1200" dirty="0"/>
        </a:p>
      </dsp:txBody>
      <dsp:txXfrm>
        <a:off x="3146922" y="0"/>
        <a:ext cx="2505514" cy="422259"/>
      </dsp:txXfrm>
    </dsp:sp>
    <dsp:sp modelId="{6A8D8B43-A17A-44C1-AC5C-80D47B5BBAF0}">
      <dsp:nvSpPr>
        <dsp:cNvPr id="0" name=""/>
        <dsp:cNvSpPr/>
      </dsp:nvSpPr>
      <dsp:spPr>
        <a:xfrm>
          <a:off x="3155340" y="614050"/>
          <a:ext cx="2505514" cy="23403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chemeClr val="tx1"/>
              </a:solidFill>
            </a:rPr>
            <a:t>Gestione e sorveglianza di bambini o neonati, cura dell’igiene e della vestizione</a:t>
          </a:r>
          <a:endParaRPr lang="it-IT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chemeClr val="tx1"/>
              </a:solidFill>
            </a:rPr>
            <a:t>Organizzazione di attività ludiche e ricreative, supporto nei compiti, supporto nelle attività quotidiane</a:t>
          </a:r>
          <a:endParaRPr lang="it-IT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Attività connesse alle esigenze di vitto e di pulizia della casa ove vivono i minori</a:t>
          </a:r>
          <a:endParaRPr lang="it-IT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/>
        </a:p>
      </dsp:txBody>
      <dsp:txXfrm>
        <a:off x="3155340" y="614050"/>
        <a:ext cx="2505514" cy="2340308"/>
      </dsp:txXfrm>
    </dsp:sp>
    <dsp:sp modelId="{BAAAB19E-9EE5-4770-AF94-9D1E40283B89}">
      <dsp:nvSpPr>
        <dsp:cNvPr id="0" name=""/>
        <dsp:cNvSpPr/>
      </dsp:nvSpPr>
      <dsp:spPr>
        <a:xfrm>
          <a:off x="6021156" y="0"/>
          <a:ext cx="2727578" cy="422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COLF</a:t>
          </a:r>
          <a:endParaRPr lang="it-IT" sz="1800" kern="1200" dirty="0"/>
        </a:p>
      </dsp:txBody>
      <dsp:txXfrm>
        <a:off x="6021156" y="0"/>
        <a:ext cx="2727578" cy="422259"/>
      </dsp:txXfrm>
    </dsp:sp>
    <dsp:sp modelId="{2B6EEF80-036A-4378-A0B0-974594C02FA4}">
      <dsp:nvSpPr>
        <dsp:cNvPr id="0" name=""/>
        <dsp:cNvSpPr/>
      </dsp:nvSpPr>
      <dsp:spPr>
        <a:xfrm>
          <a:off x="6076866" y="611529"/>
          <a:ext cx="2656145" cy="2339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Attività connesse alla pulizia della casa e alle mansioni di lavanderia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Attività connesse alla preparazione dei pasti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Attività di manutenzione delle aree verdi e gestione degli animali domestici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kern="1200" dirty="0"/>
        </a:p>
      </dsp:txBody>
      <dsp:txXfrm>
        <a:off x="6076866" y="611529"/>
        <a:ext cx="2656145" cy="233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D38767-DA4A-47F6-8EA2-807AC0406C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533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1"/>
            <a:ext cx="498263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6EBFEF-6294-456B-A185-429AB94CAD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17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BEDF-75A3-4E58-8358-644A2CB634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68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44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1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0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702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422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216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09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070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230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90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106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92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284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612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96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748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40D7-57ED-48A5-9A61-C730860F451A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990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40D7-57ED-48A5-9A61-C730860F451A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312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40D7-57ED-48A5-9A61-C730860F451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91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136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40D7-57ED-48A5-9A61-C730860F451A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75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90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3957-8A2C-FE43-B4B0-2D74A231EE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44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20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64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72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EBFEF-6294-456B-A185-429AB94CAD9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84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fol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 sz="1800">
                <a:solidFill>
                  <a:srgbClr val="6D838E"/>
                </a:solidFill>
              </a:endParaRPr>
            </a:p>
          </p:txBody>
        </p:sp>
        <p:pic>
          <p:nvPicPr>
            <p:cNvPr id="6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828925"/>
            <a:ext cx="75247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Title Placeholder 1"/>
          <p:cNvSpPr>
            <a:spLocks noGrp="1"/>
          </p:cNvSpPr>
          <p:nvPr>
            <p:ph type="ctrTitle"/>
          </p:nvPr>
        </p:nvSpPr>
        <p:spPr>
          <a:xfrm>
            <a:off x="615950" y="663575"/>
            <a:ext cx="8070850" cy="1470025"/>
          </a:xfrm>
        </p:spPr>
        <p:txBody>
          <a:bodyPr/>
          <a:lstStyle>
            <a:lvl1pPr>
              <a:defRPr sz="3500" b="0"/>
            </a:lvl1pPr>
          </a:lstStyle>
          <a:p>
            <a:pPr lvl="0"/>
            <a:r>
              <a:rPr lang="fr-FR" noProof="0"/>
              <a:t>Click to edit Master title style</a:t>
            </a:r>
          </a:p>
        </p:txBody>
      </p:sp>
      <p:sp>
        <p:nvSpPr>
          <p:cNvPr id="237574" name="Text Placeholder 2"/>
          <p:cNvSpPr>
            <a:spLocks noGrp="1"/>
          </p:cNvSpPr>
          <p:nvPr>
            <p:ph type="subTitle" idx="1"/>
          </p:nvPr>
        </p:nvSpPr>
        <p:spPr>
          <a:xfrm>
            <a:off x="615950" y="2438400"/>
            <a:ext cx="8070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5000">
                <a:solidFill>
                  <a:schemeClr val="folHlink"/>
                </a:solidFill>
              </a:defRPr>
            </a:lvl1pPr>
          </a:lstStyle>
          <a:p>
            <a:pPr lvl="0"/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68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2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990600"/>
            <a:ext cx="2017712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990600"/>
            <a:ext cx="5900738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6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 sz="1800">
                <a:solidFill>
                  <a:srgbClr val="6D838E"/>
                </a:solidFill>
              </a:endParaRPr>
            </a:p>
          </p:txBody>
        </p:sp>
        <p:pic>
          <p:nvPicPr>
            <p:cNvPr id="6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828925"/>
            <a:ext cx="8509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9" name="Title Placeholder 1"/>
          <p:cNvSpPr>
            <a:spLocks noGrp="1"/>
          </p:cNvSpPr>
          <p:nvPr>
            <p:ph type="ctrTitle"/>
          </p:nvPr>
        </p:nvSpPr>
        <p:spPr>
          <a:xfrm>
            <a:off x="615950" y="663575"/>
            <a:ext cx="8070850" cy="1470025"/>
          </a:xfrm>
        </p:spPr>
        <p:txBody>
          <a:bodyPr/>
          <a:lstStyle>
            <a:lvl1pPr>
              <a:defRPr sz="3500" b="0"/>
            </a:lvl1pPr>
          </a:lstStyle>
          <a:p>
            <a:pPr lvl="0"/>
            <a:r>
              <a:rPr lang="fr-FR" noProof="0"/>
              <a:t>Click to edit Master title style</a:t>
            </a:r>
          </a:p>
        </p:txBody>
      </p:sp>
      <p:sp>
        <p:nvSpPr>
          <p:cNvPr id="231430" name="Text Placeholder 2"/>
          <p:cNvSpPr>
            <a:spLocks noGrp="1"/>
          </p:cNvSpPr>
          <p:nvPr>
            <p:ph type="subTitle" idx="1"/>
          </p:nvPr>
        </p:nvSpPr>
        <p:spPr>
          <a:xfrm>
            <a:off x="615950" y="2438400"/>
            <a:ext cx="8070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5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155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2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75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2743200"/>
            <a:ext cx="3959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2743200"/>
            <a:ext cx="3959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2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93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1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39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73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272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24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990600"/>
            <a:ext cx="2017712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990600"/>
            <a:ext cx="5900738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8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 userDrawn="1"/>
        </p:nvGrpSpPr>
        <p:grpSpPr bwMode="auto"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5" name="AutoShape 18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 sz="1800">
                <a:solidFill>
                  <a:srgbClr val="6D838E"/>
                </a:solidFill>
              </a:endParaRPr>
            </a:p>
          </p:txBody>
        </p:sp>
        <p:pic>
          <p:nvPicPr>
            <p:cNvPr id="6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828925"/>
            <a:ext cx="99218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Placeholder 1"/>
          <p:cNvSpPr>
            <a:spLocks noGrp="1"/>
          </p:cNvSpPr>
          <p:nvPr>
            <p:ph type="ctrTitle"/>
          </p:nvPr>
        </p:nvSpPr>
        <p:spPr>
          <a:xfrm>
            <a:off x="615950" y="663575"/>
            <a:ext cx="8070850" cy="1470025"/>
          </a:xfrm>
        </p:spPr>
        <p:txBody>
          <a:bodyPr/>
          <a:lstStyle>
            <a:lvl1pPr>
              <a:defRPr sz="3500" b="0"/>
            </a:lvl1pPr>
          </a:lstStyle>
          <a:p>
            <a:pPr lvl="0"/>
            <a:r>
              <a:rPr lang="fr-FR" noProof="0"/>
              <a:t>Click to edit Master title style</a:t>
            </a:r>
          </a:p>
        </p:txBody>
      </p:sp>
      <p:sp>
        <p:nvSpPr>
          <p:cNvPr id="51204" name="Text Placeholder 2"/>
          <p:cNvSpPr>
            <a:spLocks noGrp="1"/>
          </p:cNvSpPr>
          <p:nvPr>
            <p:ph type="subTitle" idx="1"/>
          </p:nvPr>
        </p:nvSpPr>
        <p:spPr>
          <a:xfrm>
            <a:off x="615950" y="2438400"/>
            <a:ext cx="8070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5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970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3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185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2743200"/>
            <a:ext cx="3959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2743200"/>
            <a:ext cx="3959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48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9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27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7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862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290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651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48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990600"/>
            <a:ext cx="2017712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990600"/>
            <a:ext cx="5900738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0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r YOUNG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0" y="6381328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b="1" dirty="0">
                <a:solidFill>
                  <a:schemeClr val="bg1"/>
                </a:solidFill>
                <a:latin typeface="DecimaWE Rg" panose="02000000000000000000" pitchFamily="2" charset="0"/>
              </a:rPr>
              <a:t>Direzione Centrale Lavoro, Formazione, Istruzione e Famiglia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DCA49E1-2A52-A84E-8CFE-ABEFB9B42DEA}"/>
              </a:ext>
            </a:extLst>
          </p:cNvPr>
          <p:cNvGrpSpPr/>
          <p:nvPr userDrawn="1"/>
        </p:nvGrpSpPr>
        <p:grpSpPr>
          <a:xfrm>
            <a:off x="-9937" y="6406124"/>
            <a:ext cx="3501817" cy="435460"/>
            <a:chOff x="-9937" y="6052929"/>
            <a:chExt cx="6474089" cy="805070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3E5D0D3-EFEB-B148-A9A7-2B7362FDA259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9747B59-3F9B-E64D-8EA2-E8EE94E7EE04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4F292F7-01F2-424C-8257-7650E31B0FD8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69F74F3-F77E-AA4C-94BE-E0BD8CF85CA0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F7B2FF69-F107-C347-9BFA-7561C4329E7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E3C9B52-A0E8-0C4C-897C-2D79D87AEC90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305E61CE-026D-3849-A5D4-B92C842064F1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192F512-4541-F54B-9B36-FF84DF8C9EEF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25F060FC-348F-6C43-9FD3-E8B2E7888093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CF2F85F3-3A8E-9C40-9E78-CDF1D6F407F2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2648C65-7333-CF4B-9404-212C9D23C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603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layout YOUNG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6773333" y="0"/>
            <a:ext cx="2370667" cy="133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DCA49E1-2A52-A84E-8CFE-ABEFB9B42DEA}"/>
              </a:ext>
            </a:extLst>
          </p:cNvPr>
          <p:cNvGrpSpPr/>
          <p:nvPr userDrawn="1"/>
        </p:nvGrpSpPr>
        <p:grpSpPr>
          <a:xfrm>
            <a:off x="-9937" y="6165304"/>
            <a:ext cx="5438407" cy="676280"/>
            <a:chOff x="-9937" y="6052929"/>
            <a:chExt cx="6474089" cy="805070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3E5D0D3-EFEB-B148-A9A7-2B7362FDA259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9747B59-3F9B-E64D-8EA2-E8EE94E7EE04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4F292F7-01F2-424C-8257-7650E31B0FD8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69F74F3-F77E-AA4C-94BE-E0BD8CF85CA0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F7B2FF69-F107-C347-9BFA-7561C4329E7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E3C9B52-A0E8-0C4C-897C-2D79D87AEC90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305E61CE-026D-3849-A5D4-B92C842064F1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1192F512-4541-F54B-9B36-FF84DF8C9EEF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25F060FC-348F-6C43-9FD3-E8B2E7888093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CF2F85F3-3A8E-9C40-9E78-CDF1D6F407F2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12648C65-7333-CF4B-9404-212C9D23C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pic>
        <p:nvPicPr>
          <p:cNvPr id="21" name="Immagine 2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66A07B4-5995-6F44-90B1-4D2406F92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938" y="56665"/>
            <a:ext cx="2460062" cy="4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320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728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390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80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2743200"/>
            <a:ext cx="3959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2743200"/>
            <a:ext cx="39592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86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85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934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455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13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173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46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75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18643" b="32874"/>
          <a:stretch/>
        </p:blipFill>
        <p:spPr>
          <a:xfrm>
            <a:off x="0" y="-27384"/>
            <a:ext cx="9144000" cy="6885383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0" y="764704"/>
            <a:ext cx="914400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5012"/>
            <a:ext cx="2287141" cy="508254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0" y="6381328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b="1" dirty="0">
                <a:solidFill>
                  <a:schemeClr val="bg1"/>
                </a:solidFill>
                <a:latin typeface="DecimaWE Rg" panose="02000000000000000000" pitchFamily="2" charset="0"/>
              </a:rPr>
              <a:t>Direzione Centrale Lavoro, Formazione, Istruzione e Famiglia</a:t>
            </a:r>
          </a:p>
        </p:txBody>
      </p:sp>
    </p:spTree>
    <p:extLst>
      <p:ext uri="{BB962C8B-B14F-4D97-AF65-F5344CB8AC3E}">
        <p14:creationId xmlns:p14="http://schemas.microsoft.com/office/powerpoint/2010/main" val="611873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ED1F-DB98-E846-8088-A5A311AA9D74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1B28-0698-1744-9BF6-F053C7712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154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 sz="2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93F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60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91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4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3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87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5125" name="AutoShape 3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fol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 sz="1800">
                <a:solidFill>
                  <a:srgbClr val="6D838E"/>
                </a:solidFill>
              </a:endParaRPr>
            </a:p>
          </p:txBody>
        </p:sp>
        <p:pic>
          <p:nvPicPr>
            <p:cNvPr id="5126" name="Picture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36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2053" name="AutoShape 3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 sz="1800">
                <a:solidFill>
                  <a:srgbClr val="6D838E"/>
                </a:solidFill>
              </a:endParaRPr>
            </a:p>
          </p:txBody>
        </p:sp>
        <p:pic>
          <p:nvPicPr>
            <p:cNvPr id="2054" name="Picture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1029" name="AutoShape 15"/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 sz="1800">
                <a:solidFill>
                  <a:srgbClr val="6D838E"/>
                </a:solidFill>
              </a:endParaRPr>
            </a:p>
          </p:txBody>
        </p:sp>
        <p:pic>
          <p:nvPicPr>
            <p:cNvPr id="1030" name="Picture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6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811C8-9A1F-4689-9EEA-6B8388F959E1}" type="datetimeFigureOut">
              <a:rPr lang="it-IT" smtClean="0"/>
              <a:t>01/09/2022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8ADD-A5D8-4F95-9124-87F0947F9F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0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9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80" r:id="rId14"/>
    <p:sldLayoutId id="2147483783" r:id="rId15"/>
    <p:sldLayoutId id="214748378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12" Type="http://schemas.openxmlformats.org/officeDocument/2006/relationships/image" Target="../media/image34.emf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emf"/><Relationship Id="rId11" Type="http://schemas.openxmlformats.org/officeDocument/2006/relationships/image" Target="../media/image33.png"/><Relationship Id="rId5" Type="http://schemas.openxmlformats.org/officeDocument/2006/relationships/image" Target="../media/image28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microsoft.com/office/2007/relationships/hdphoto" Target="../media/hdphoto1.wdp"/><Relationship Id="rId1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6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8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hyperlink" Target="mailto:emergenzaucrainacpi@regione.fvg.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migrantskills/#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mergenzaucrainacpi@regione.fvg.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em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5.png"/><Relationship Id="rId4" Type="http://schemas.openxmlformats.org/officeDocument/2006/relationships/hyperlink" Target="https://www.gazzettaufficiale.it/eli/id/2022/03/21/22G00032/S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et.diplo-me.eu/coe/#/auth/logi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emf"/><Relationship Id="rId5" Type="http://schemas.openxmlformats.org/officeDocument/2006/relationships/image" Target="../media/image55.png"/><Relationship Id="rId4" Type="http://schemas.openxmlformats.org/officeDocument/2006/relationships/hyperlink" Target="https://www.coe.int/en/web/education/recognition-of-refugees-qualification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5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5.png"/><Relationship Id="rId4" Type="http://schemas.openxmlformats.org/officeDocument/2006/relationships/hyperlink" Target="https://www.gazzettaufficiale.it/eli/id/2022/03/21/22G00032/S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coe.int/en/web/education/recognition-of-refugees-qualifications" TargetMode="External"/><Relationship Id="rId5" Type="http://schemas.openxmlformats.org/officeDocument/2006/relationships/image" Target="../media/image55.png"/><Relationship Id="rId4" Type="http://schemas.openxmlformats.org/officeDocument/2006/relationships/hyperlink" Target="https://wallet.diplo-me.eu/coe/#/auth/logi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jpeg"/><Relationship Id="rId7" Type="http://schemas.openxmlformats.org/officeDocument/2006/relationships/image" Target="../media/image6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www.regione.fvg.it/" TargetMode="External"/><Relationship Id="rId11" Type="http://schemas.openxmlformats.org/officeDocument/2006/relationships/image" Target="../media/image70.png"/><Relationship Id="rId5" Type="http://schemas.openxmlformats.org/officeDocument/2006/relationships/hyperlink" Target="http://www.pipol.fvg.it/" TargetMode="External"/><Relationship Id="rId10" Type="http://schemas.openxmlformats.org/officeDocument/2006/relationships/hyperlink" Target="http://www.regione.fvg.it/rafvg/cms/RAFVG/" TargetMode="External"/><Relationship Id="rId4" Type="http://schemas.openxmlformats.org/officeDocument/2006/relationships/image" Target="../media/image66.emf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s://contributo-emergenzaucraina.protezionecivile.gov.it/#/" TargetMode="Externa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emf"/><Relationship Id="rId5" Type="http://schemas.openxmlformats.org/officeDocument/2006/relationships/image" Target="../media/image71.emf"/><Relationship Id="rId4" Type="http://schemas.openxmlformats.org/officeDocument/2006/relationships/hyperlink" Target="https://www.mit.gov.it/normativa/circolare-protocollo-605-del-1101202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73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2.png"/><Relationship Id="rId5" Type="http://schemas.openxmlformats.org/officeDocument/2006/relationships/image" Target="../media/image80.jpeg"/><Relationship Id="rId4" Type="http://schemas.openxmlformats.org/officeDocument/2006/relationships/image" Target="../media/image7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ttitalia.it/friuli-venezia-giulia/" TargetMode="External"/><Relationship Id="rId13" Type="http://schemas.openxmlformats.org/officeDocument/2006/relationships/hyperlink" Target="https://www.tuttitalia.it/molise/" TargetMode="External"/><Relationship Id="rId18" Type="http://schemas.openxmlformats.org/officeDocument/2006/relationships/hyperlink" Target="https://www.tuttitalia.it/toscana/" TargetMode="External"/><Relationship Id="rId3" Type="http://schemas.openxmlformats.org/officeDocument/2006/relationships/hyperlink" Target="https://www.tuttitalia.it/abruzzo/" TargetMode="External"/><Relationship Id="rId21" Type="http://schemas.openxmlformats.org/officeDocument/2006/relationships/hyperlink" Target="https://www.tuttitalia.it/valle-d-aosta/" TargetMode="External"/><Relationship Id="rId7" Type="http://schemas.openxmlformats.org/officeDocument/2006/relationships/hyperlink" Target="https://www.tuttitalia.it/emilia-romagna/" TargetMode="External"/><Relationship Id="rId12" Type="http://schemas.openxmlformats.org/officeDocument/2006/relationships/hyperlink" Target="https://www.tuttitalia.it/marche/" TargetMode="External"/><Relationship Id="rId17" Type="http://schemas.openxmlformats.org/officeDocument/2006/relationships/hyperlink" Target="https://www.tuttitalia.it/sicilia/" TargetMode="External"/><Relationship Id="rId2" Type="http://schemas.openxmlformats.org/officeDocument/2006/relationships/image" Target="../media/image17.jpg"/><Relationship Id="rId16" Type="http://schemas.openxmlformats.org/officeDocument/2006/relationships/hyperlink" Target="https://www.tuttitalia.it/sardegna/" TargetMode="External"/><Relationship Id="rId20" Type="http://schemas.openxmlformats.org/officeDocument/2006/relationships/hyperlink" Target="https://www.tuttitalia.it/umbria/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tuttitalia.it/campania/" TargetMode="External"/><Relationship Id="rId11" Type="http://schemas.openxmlformats.org/officeDocument/2006/relationships/hyperlink" Target="https://www.tuttitalia.it/lombardia/" TargetMode="External"/><Relationship Id="rId5" Type="http://schemas.openxmlformats.org/officeDocument/2006/relationships/hyperlink" Target="https://www.tuttitalia.it/calabria/" TargetMode="External"/><Relationship Id="rId15" Type="http://schemas.openxmlformats.org/officeDocument/2006/relationships/hyperlink" Target="https://www.tuttitalia.it/puglia/" TargetMode="External"/><Relationship Id="rId23" Type="http://schemas.openxmlformats.org/officeDocument/2006/relationships/image" Target="../media/image10.jpeg"/><Relationship Id="rId10" Type="http://schemas.openxmlformats.org/officeDocument/2006/relationships/hyperlink" Target="https://www.tuttitalia.it/liguria/" TargetMode="External"/><Relationship Id="rId19" Type="http://schemas.openxmlformats.org/officeDocument/2006/relationships/hyperlink" Target="https://www.tuttitalia.it/trentino-alto-adige/" TargetMode="External"/><Relationship Id="rId4" Type="http://schemas.openxmlformats.org/officeDocument/2006/relationships/hyperlink" Target="https://www.tuttitalia.it/basilicata/" TargetMode="External"/><Relationship Id="rId9" Type="http://schemas.openxmlformats.org/officeDocument/2006/relationships/hyperlink" Target="https://www.tuttitalia.it/lazio/" TargetMode="External"/><Relationship Id="rId14" Type="http://schemas.openxmlformats.org/officeDocument/2006/relationships/hyperlink" Target="https://www.tuttitalia.it/piemonte/" TargetMode="External"/><Relationship Id="rId22" Type="http://schemas.openxmlformats.org/officeDocument/2006/relationships/hyperlink" Target="https://www.tuttitalia.it/venet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www.regione.fvg.it/rafvg/cms/RAFVG/formazione-lavoro/tirocini-apprendistato/FOGLIA3/" TargetMode="External"/><Relationship Id="rId5" Type="http://schemas.openxmlformats.org/officeDocument/2006/relationships/hyperlink" Target="http://www.regione.fvg.it/rafvg/cms/RAFVG/formazione-lavoro/tirocini-apprendistato/FOGLIA2/" TargetMode="External"/><Relationship Id="rId4" Type="http://schemas.openxmlformats.org/officeDocument/2006/relationships/hyperlink" Target="http://www.regione.fvg.it/rafvg/cms/RAFVG/formazione-lavoro/tirocini-apprendistato/FOGLIA1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cent.r.o.pn@regione.fvg.i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s://www.protezionecivile.gov.it/it/normativa/ocdpc-n-872-del-4-marzo-2022-disposizioni-urgenti-di-protezione-civile-assicurare-sul-territorio-nazionale-laccoglienza-il-soccorso-e-lassistenza-alla-0" TargetMode="External"/><Relationship Id="rId4" Type="http://schemas.openxmlformats.org/officeDocument/2006/relationships/hyperlink" Target="https://www.integrazionemigranti.gov.it/AnteprimaPDF.aspx?id=34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9" b="33562"/>
          <a:stretch/>
        </p:blipFill>
        <p:spPr>
          <a:xfrm>
            <a:off x="-5179" y="0"/>
            <a:ext cx="4448676" cy="1008112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4371817" y="299"/>
            <a:ext cx="4772183" cy="2986562"/>
            <a:chOff x="3779912" y="0"/>
            <a:chExt cx="5364088" cy="3356992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2F2F4"/>
                </a:clrFrom>
                <a:clrTo>
                  <a:srgbClr val="F2F2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7476" r="5900" b="12200"/>
            <a:stretch/>
          </p:blipFill>
          <p:spPr>
            <a:xfrm>
              <a:off x="3804790" y="0"/>
              <a:ext cx="5339210" cy="3212976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3779912" y="1700808"/>
              <a:ext cx="2304256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Text Box 231"/>
          <p:cNvSpPr txBox="1">
            <a:spLocks noChangeArrowheads="1"/>
          </p:cNvSpPr>
          <p:nvPr/>
        </p:nvSpPr>
        <p:spPr bwMode="auto">
          <a:xfrm>
            <a:off x="506765" y="1481428"/>
            <a:ext cx="2102344" cy="3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1435" tIns="25718" rIns="51435" bIns="25718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it-IT" sz="825" spc="79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Direzione centrale lavoro, formazione, istruzione e famiglia</a:t>
            </a:r>
            <a:endParaRPr lang="it-IT" sz="825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9279" y="1943229"/>
            <a:ext cx="7272808" cy="369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600"/>
              </a:lnSpc>
            </a:pPr>
            <a:r>
              <a:rPr lang="it-IT" sz="8000" b="1" cap="all" dirty="0" smtClean="0">
                <a:solidFill>
                  <a:srgbClr val="00B0F0"/>
                </a:solidFill>
              </a:rPr>
              <a:t>EMERGENZA</a:t>
            </a:r>
          </a:p>
          <a:p>
            <a:pPr>
              <a:lnSpc>
                <a:spcPts val="7600"/>
              </a:lnSpc>
            </a:pPr>
            <a:r>
              <a:rPr lang="it-IT" sz="8000" b="1" cap="all" dirty="0" smtClean="0">
                <a:solidFill>
                  <a:srgbClr val="00B0F0"/>
                </a:solidFill>
              </a:rPr>
              <a:t>UCRAINA</a:t>
            </a:r>
            <a:endParaRPr lang="it-IT" sz="8000" b="1" cap="all" dirty="0">
              <a:solidFill>
                <a:srgbClr val="00B0F0"/>
              </a:solidFill>
            </a:endParaRPr>
          </a:p>
          <a:p>
            <a:pPr>
              <a:lnSpc>
                <a:spcPts val="4300"/>
              </a:lnSpc>
            </a:pPr>
            <a:r>
              <a:rPr lang="it-IT" sz="4000" b="1" cap="all" dirty="0" smtClean="0">
                <a:solidFill>
                  <a:schemeClr val="tx2"/>
                </a:solidFill>
              </a:rPr>
              <a:t>INCONTRO INFORMATIVO SUL MERCATO DEL LAVORO E SUL SISTEMA EDUCATIVO</a:t>
            </a:r>
            <a:endParaRPr lang="it-IT" sz="4000" b="1" cap="all" dirty="0"/>
          </a:p>
        </p:txBody>
      </p:sp>
      <p:sp>
        <p:nvSpPr>
          <p:cNvPr id="4" name="Rettangolo 3"/>
          <p:cNvSpPr/>
          <p:nvPr/>
        </p:nvSpPr>
        <p:spPr>
          <a:xfrm>
            <a:off x="-144543" y="6165304"/>
            <a:ext cx="9144000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Direzione centrale lavoro, </a:t>
            </a:r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ts val="2000"/>
              </a:lnSpc>
            </a:pPr>
            <a:r>
              <a:rPr lang="it-IT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formazione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istruzione e famiglia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74151"/>
          <a:stretch/>
        </p:blipFill>
        <p:spPr>
          <a:xfrm>
            <a:off x="0" y="-89417"/>
            <a:ext cx="9127546" cy="19167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11663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bg1"/>
                </a:solidFill>
              </a:rPr>
              <a:t>ver. 22.06.2022</a:t>
            </a:r>
            <a:endParaRPr lang="it-IT" sz="900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3143" r="1"/>
          <a:stretch/>
        </p:blipFill>
        <p:spPr>
          <a:xfrm>
            <a:off x="3895683" y="5692564"/>
            <a:ext cx="480644" cy="5836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54" y="5841989"/>
            <a:ext cx="990980" cy="4504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 descr="Regione Autonoma Friuli Venezia Giulia - Il Servizio SI.CON.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3450" r="3394" b="2979"/>
          <a:stretch/>
        </p:blipFill>
        <p:spPr bwMode="auto">
          <a:xfrm>
            <a:off x="5426406" y="5777924"/>
            <a:ext cx="441738" cy="4514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/>
          <p:nvPr/>
        </p:nvPicPr>
        <p:blipFill rotWithShape="1">
          <a:blip r:embed="rId8"/>
          <a:srcRect l="69517" t="18900" r="17487" b="76712"/>
          <a:stretch/>
        </p:blipFill>
        <p:spPr bwMode="auto">
          <a:xfrm>
            <a:off x="2281033" y="5919455"/>
            <a:ext cx="1476998" cy="356788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3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23158" y="139469"/>
            <a:ext cx="9144000" cy="1124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200"/>
              </a:lnSpc>
              <a:spcAft>
                <a:spcPts val="0"/>
              </a:spcAft>
            </a:pPr>
            <a:r>
              <a:rPr lang="en-US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IL MERCATO DEL LAVORO IN ITALIA: </a:t>
            </a:r>
            <a:r>
              <a:rPr lang="it-IT" sz="4000" b="1" cap="all" dirty="0" smtClean="0">
                <a:latin typeface="DecimaWE Rg" panose="02000000000000000000" pitchFamily="2" charset="0"/>
              </a:rPr>
              <a:t>UNA PANORAMICA SUI CONTRATTI</a:t>
            </a:r>
            <a:endParaRPr lang="it-IT" sz="4000" b="1" cap="all" dirty="0">
              <a:latin typeface="DecimaWE Rg" panose="02000000000000000000" pitchFamily="2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32434" y="1556792"/>
            <a:ext cx="4771614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r>
              <a:rPr lang="en-US" sz="1400" dirty="0" smtClean="0">
                <a:latin typeface="DecimaWE Rg" panose="02000000000000000000" pitchFamily="2" charset="0"/>
              </a:rPr>
              <a:t>- </a:t>
            </a:r>
            <a:r>
              <a:rPr lang="en-US" sz="1400" dirty="0" err="1">
                <a:latin typeface="DecimaWE Rg" panose="02000000000000000000" pitchFamily="2" charset="0"/>
              </a:rPr>
              <a:t>C</a:t>
            </a:r>
            <a:r>
              <a:rPr lang="en-US" sz="1400" dirty="0" err="1" smtClean="0">
                <a:latin typeface="DecimaWE Rg" panose="02000000000000000000" pitchFamily="2" charset="0"/>
              </a:rPr>
              <a:t>ontratto</a:t>
            </a:r>
            <a:r>
              <a:rPr lang="en-US" sz="1400" dirty="0" smtClean="0">
                <a:latin typeface="DecimaWE Rg" panose="02000000000000000000" pitchFamily="2" charset="0"/>
              </a:rPr>
              <a:t> a tempo </a:t>
            </a:r>
            <a:r>
              <a:rPr lang="en-US" sz="1400" dirty="0" err="1" smtClean="0">
                <a:latin typeface="DecimaWE Rg" panose="02000000000000000000" pitchFamily="2" charset="0"/>
              </a:rPr>
              <a:t>indeterminato</a:t>
            </a:r>
            <a:endParaRPr lang="en-US" sz="1400" dirty="0">
              <a:latin typeface="DecimaWE Rg" panose="02000000000000000000" pitchFamily="2" charset="0"/>
            </a:endParaRPr>
          </a:p>
          <a:p>
            <a:r>
              <a:rPr lang="en-US" sz="1400" dirty="0" smtClean="0">
                <a:latin typeface="DecimaWE Rg" panose="02000000000000000000" pitchFamily="2" charset="0"/>
              </a:rPr>
              <a:t>- </a:t>
            </a:r>
            <a:r>
              <a:rPr lang="en-US" sz="1400" dirty="0" err="1">
                <a:latin typeface="DecimaWE Rg" panose="02000000000000000000" pitchFamily="2" charset="0"/>
              </a:rPr>
              <a:t>C</a:t>
            </a:r>
            <a:r>
              <a:rPr lang="en-US" sz="1400" dirty="0" err="1" smtClean="0">
                <a:latin typeface="DecimaWE Rg" panose="02000000000000000000" pitchFamily="2" charset="0"/>
              </a:rPr>
              <a:t>ontratto</a:t>
            </a:r>
            <a:r>
              <a:rPr lang="en-US" sz="1400" dirty="0" smtClean="0">
                <a:latin typeface="DecimaWE Rg" panose="02000000000000000000" pitchFamily="2" charset="0"/>
              </a:rPr>
              <a:t> a tempo </a:t>
            </a:r>
            <a:r>
              <a:rPr lang="en-US" sz="1400" dirty="0" err="1" smtClean="0">
                <a:latin typeface="DecimaWE Rg" panose="02000000000000000000" pitchFamily="2" charset="0"/>
              </a:rPr>
              <a:t>determinato</a:t>
            </a:r>
            <a:endParaRPr lang="en-US" sz="1400" dirty="0" smtClean="0">
              <a:latin typeface="DecimaWE Rg" panose="02000000000000000000" pitchFamily="2" charset="0"/>
            </a:endParaRPr>
          </a:p>
          <a:p>
            <a:r>
              <a:rPr lang="it-IT" sz="1400" dirty="0" smtClean="0">
                <a:latin typeface="DecimaWE Rg" panose="02000000000000000000" pitchFamily="2" charset="0"/>
              </a:rPr>
              <a:t>- Lavoro stagionale – attivabile in alcuni settori specifici (es. agricoltura, turismo) e – più in generale applicato a quelle attività che si svolgono in periodi specifici dell’anno, senza carattere di continuità; </a:t>
            </a:r>
          </a:p>
          <a:p>
            <a:r>
              <a:rPr lang="en-US" sz="1400" dirty="0" smtClean="0">
                <a:latin typeface="DecimaWE Rg" panose="02000000000000000000" pitchFamily="2" charset="0"/>
              </a:rPr>
              <a:t>- </a:t>
            </a:r>
            <a:r>
              <a:rPr lang="en-US" sz="1400" dirty="0" err="1" smtClean="0">
                <a:latin typeface="DecimaWE Rg" panose="02000000000000000000" pitchFamily="2" charset="0"/>
              </a:rPr>
              <a:t>Contratto</a:t>
            </a:r>
            <a:r>
              <a:rPr lang="en-US" sz="1400" dirty="0" smtClean="0">
                <a:latin typeface="DecimaWE Rg" panose="02000000000000000000" pitchFamily="2" charset="0"/>
              </a:rPr>
              <a:t> di </a:t>
            </a:r>
            <a:r>
              <a:rPr lang="en-US" sz="1400" dirty="0" err="1" smtClean="0">
                <a:latin typeface="DecimaWE Rg" panose="02000000000000000000" pitchFamily="2" charset="0"/>
              </a:rPr>
              <a:t>apprendistato</a:t>
            </a:r>
            <a:endParaRPr lang="en-US" sz="1400" dirty="0">
              <a:latin typeface="DecimaWE Rg" panose="02000000000000000000" pitchFamily="2" charset="0"/>
            </a:endParaRPr>
          </a:p>
          <a:p>
            <a:r>
              <a:rPr lang="en-US" sz="1400" b="1" dirty="0" smtClean="0">
                <a:latin typeface="DecimaWE Rg" panose="02000000000000000000" pitchFamily="2" charset="0"/>
              </a:rPr>
              <a:t>- </a:t>
            </a:r>
            <a:r>
              <a:rPr lang="en-US" sz="1400" dirty="0" err="1" smtClean="0">
                <a:latin typeface="DecimaWE Rg" panose="02000000000000000000" pitchFamily="2" charset="0"/>
              </a:rPr>
              <a:t>Contratto</a:t>
            </a:r>
            <a:r>
              <a:rPr lang="en-US" sz="1400" dirty="0" smtClean="0">
                <a:latin typeface="DecimaWE Rg" panose="02000000000000000000" pitchFamily="2" charset="0"/>
              </a:rPr>
              <a:t> di </a:t>
            </a:r>
            <a:r>
              <a:rPr lang="en-US" sz="1400" dirty="0" err="1" smtClean="0">
                <a:latin typeface="DecimaWE Rg" panose="02000000000000000000" pitchFamily="2" charset="0"/>
              </a:rPr>
              <a:t>lavoro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intermittente</a:t>
            </a:r>
            <a:endParaRPr lang="en-US" sz="1400" dirty="0">
              <a:latin typeface="DecimaWE Rg" panose="02000000000000000000" pitchFamily="2" charset="0"/>
            </a:endParaRPr>
          </a:p>
          <a:p>
            <a:r>
              <a:rPr lang="en-US" sz="1400" b="1" dirty="0" smtClean="0">
                <a:latin typeface="DecimaWE Rg" panose="02000000000000000000" pitchFamily="2" charset="0"/>
              </a:rPr>
              <a:t>- </a:t>
            </a:r>
            <a:r>
              <a:rPr lang="en-US" sz="1400" dirty="0" err="1" smtClean="0">
                <a:latin typeface="DecimaWE Rg" panose="02000000000000000000" pitchFamily="2" charset="0"/>
              </a:rPr>
              <a:t>Contratto</a:t>
            </a:r>
            <a:r>
              <a:rPr lang="en-US" sz="1400" dirty="0" smtClean="0">
                <a:latin typeface="DecimaWE Rg" panose="02000000000000000000" pitchFamily="2" charset="0"/>
              </a:rPr>
              <a:t> di </a:t>
            </a:r>
            <a:r>
              <a:rPr lang="en-US" sz="1400" dirty="0" err="1" smtClean="0">
                <a:latin typeface="DecimaWE Rg" panose="02000000000000000000" pitchFamily="2" charset="0"/>
              </a:rPr>
              <a:t>somministrazione</a:t>
            </a:r>
            <a:endParaRPr lang="en-US" sz="1400" dirty="0">
              <a:latin typeface="DecimaWE Rg" panose="02000000000000000000" pitchFamily="2" charset="0"/>
            </a:endParaRPr>
          </a:p>
          <a:p>
            <a:r>
              <a:rPr lang="en-US" sz="1400" dirty="0" smtClean="0">
                <a:latin typeface="DecimaWE Rg" panose="02000000000000000000" pitchFamily="2" charset="0"/>
              </a:rPr>
              <a:t>- </a:t>
            </a:r>
            <a:r>
              <a:rPr lang="en-US" sz="1400" dirty="0" err="1" smtClean="0">
                <a:latin typeface="DecimaWE Rg" panose="02000000000000000000" pitchFamily="2" charset="0"/>
              </a:rPr>
              <a:t>Contratti</a:t>
            </a:r>
            <a:r>
              <a:rPr lang="en-US" sz="1400" dirty="0" smtClean="0">
                <a:latin typeface="DecimaWE Rg" panose="02000000000000000000" pitchFamily="2" charset="0"/>
              </a:rPr>
              <a:t> di </a:t>
            </a:r>
            <a:r>
              <a:rPr lang="en-US" sz="1400" dirty="0" err="1" smtClean="0">
                <a:latin typeface="DecimaWE Rg" panose="02000000000000000000" pitchFamily="2" charset="0"/>
              </a:rPr>
              <a:t>lavoro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domestic</a:t>
            </a:r>
            <a:r>
              <a:rPr lang="en-US" sz="1400" dirty="0" err="1">
                <a:latin typeface="DecimaWE Rg" panose="02000000000000000000" pitchFamily="2" charset="0"/>
              </a:rPr>
              <a:t>o</a:t>
            </a:r>
            <a:endParaRPr lang="en-US" sz="1400" dirty="0" smtClean="0">
              <a:latin typeface="DecimaWE Rg" panose="02000000000000000000" pitchFamily="2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222072" y="2026475"/>
            <a:ext cx="3697433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 smtClean="0">
              <a:latin typeface="DecimaWE Rg" panose="02000000000000000000" pitchFamily="2" charset="0"/>
            </a:endParaRPr>
          </a:p>
          <a:p>
            <a:endParaRPr lang="en-US" sz="1400" dirty="0">
              <a:latin typeface="DecimaWE Rg" panose="02000000000000000000" pitchFamily="2" charset="0"/>
            </a:endParaRPr>
          </a:p>
          <a:p>
            <a:endParaRPr lang="en-US" sz="1400" dirty="0" smtClean="0">
              <a:latin typeface="DecimaWE Rg" panose="02000000000000000000" pitchFamily="2" charset="0"/>
            </a:endParaRPr>
          </a:p>
          <a:p>
            <a:endParaRPr lang="en-US" sz="1400" dirty="0" smtClean="0">
              <a:latin typeface="DecimaWE Rg" panose="02000000000000000000" pitchFamily="2" charset="0"/>
            </a:endParaRPr>
          </a:p>
          <a:p>
            <a:r>
              <a:rPr lang="en-US" sz="1400" dirty="0" smtClean="0">
                <a:latin typeface="DecimaWE Rg" panose="02000000000000000000" pitchFamily="2" charset="0"/>
              </a:rPr>
              <a:t>Il </a:t>
            </a:r>
            <a:r>
              <a:rPr lang="en-US" sz="1400" dirty="0" err="1" smtClean="0">
                <a:latin typeface="DecimaWE Rg" panose="02000000000000000000" pitchFamily="2" charset="0"/>
              </a:rPr>
              <a:t>lavoratore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autonomo</a:t>
            </a:r>
            <a:r>
              <a:rPr lang="en-US" sz="1400" dirty="0" smtClean="0">
                <a:latin typeface="DecimaWE Rg" panose="02000000000000000000" pitchFamily="2" charset="0"/>
              </a:rPr>
              <a:t> o libero </a:t>
            </a:r>
            <a:r>
              <a:rPr lang="en-US" sz="1400" dirty="0" err="1" smtClean="0">
                <a:latin typeface="DecimaWE Rg" panose="02000000000000000000" pitchFamily="2" charset="0"/>
              </a:rPr>
              <a:t>professionista</a:t>
            </a:r>
            <a:r>
              <a:rPr lang="en-US" sz="1400" dirty="0" smtClean="0">
                <a:latin typeface="DecimaWE Rg" panose="02000000000000000000" pitchFamily="2" charset="0"/>
              </a:rPr>
              <a:t> è  </a:t>
            </a:r>
            <a:r>
              <a:rPr lang="en-US" sz="1400" dirty="0" err="1" smtClean="0">
                <a:latin typeface="DecimaWE Rg" panose="02000000000000000000" pitchFamily="2" charset="0"/>
              </a:rPr>
              <a:t>quella</a:t>
            </a:r>
            <a:r>
              <a:rPr lang="en-US" sz="1400" dirty="0" smtClean="0">
                <a:latin typeface="DecimaWE Rg" panose="02000000000000000000" pitchFamily="2" charset="0"/>
              </a:rPr>
              <a:t> persona </a:t>
            </a:r>
            <a:r>
              <a:rPr lang="en-US" sz="1400" dirty="0" err="1" smtClean="0">
                <a:latin typeface="DecimaWE Rg" panose="02000000000000000000" pitchFamily="2" charset="0"/>
              </a:rPr>
              <a:t>che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it-IT" sz="1400" dirty="0">
                <a:latin typeface="DecimaWE Rg" panose="02000000000000000000" pitchFamily="2" charset="0"/>
              </a:rPr>
              <a:t>si impegna, in cambio di una somma di denaro, a realizzare un’opera o a svolgere dei servizi in favore di </a:t>
            </a:r>
            <a:r>
              <a:rPr lang="it-IT" sz="1400" dirty="0" smtClean="0">
                <a:latin typeface="DecimaWE Rg" panose="02000000000000000000" pitchFamily="2" charset="0"/>
              </a:rPr>
              <a:t>un imprenditore </a:t>
            </a:r>
            <a:r>
              <a:rPr lang="it-IT" sz="1400" dirty="0">
                <a:latin typeface="DecimaWE Rg" panose="02000000000000000000" pitchFamily="2" charset="0"/>
              </a:rPr>
              <a:t>o comunque di un soggetto datore di lavoro. </a:t>
            </a:r>
            <a:endParaRPr lang="en-US" sz="1400" dirty="0">
              <a:latin typeface="DecimaWE Rg" panose="02000000000000000000" pitchFamily="2" charset="0"/>
            </a:endParaRPr>
          </a:p>
          <a:p>
            <a:r>
              <a:rPr lang="en-US" sz="1400" dirty="0" smtClean="0">
                <a:latin typeface="DecimaWE Rg" panose="02000000000000000000" pitchFamily="2" charset="0"/>
              </a:rPr>
              <a:t>I </a:t>
            </a:r>
            <a:r>
              <a:rPr lang="en-US" sz="1400" dirty="0" err="1" smtClean="0">
                <a:latin typeface="DecimaWE Rg" panose="02000000000000000000" pitchFamily="2" charset="0"/>
              </a:rPr>
              <a:t>lavoratori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autonomi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sono</a:t>
            </a:r>
            <a:r>
              <a:rPr lang="en-US" sz="1400" dirty="0" smtClean="0">
                <a:latin typeface="DecimaWE Rg" panose="02000000000000000000" pitchFamily="2" charset="0"/>
              </a:rPr>
              <a:t>: </a:t>
            </a:r>
            <a:r>
              <a:rPr lang="en-US" sz="1400" dirty="0" err="1" smtClean="0">
                <a:latin typeface="DecimaWE Rg" panose="02000000000000000000" pitchFamily="2" charset="0"/>
              </a:rPr>
              <a:t>imprenditori</a:t>
            </a:r>
            <a:r>
              <a:rPr lang="en-US" sz="1400" dirty="0" smtClean="0">
                <a:latin typeface="DecimaWE Rg" panose="02000000000000000000" pitchFamily="2" charset="0"/>
              </a:rPr>
              <a:t>, </a:t>
            </a:r>
            <a:r>
              <a:rPr lang="en-US" sz="1400" dirty="0" err="1" smtClean="0">
                <a:latin typeface="DecimaWE Rg" panose="02000000000000000000" pitchFamily="2" charset="0"/>
              </a:rPr>
              <a:t>agricoli</a:t>
            </a:r>
            <a:r>
              <a:rPr lang="en-US" sz="1400" dirty="0" smtClean="0">
                <a:latin typeface="DecimaWE Rg" panose="02000000000000000000" pitchFamily="2" charset="0"/>
              </a:rPr>
              <a:t>, </a:t>
            </a:r>
            <a:r>
              <a:rPr lang="en-US" sz="1400" dirty="0" err="1" smtClean="0">
                <a:latin typeface="DecimaWE Rg" panose="02000000000000000000" pitchFamily="2" charset="0"/>
              </a:rPr>
              <a:t>commercianti</a:t>
            </a:r>
            <a:r>
              <a:rPr lang="en-US" sz="1400" dirty="0" smtClean="0">
                <a:latin typeface="DecimaWE Rg" panose="02000000000000000000" pitchFamily="2" charset="0"/>
              </a:rPr>
              <a:t>, </a:t>
            </a:r>
            <a:r>
              <a:rPr lang="en-US" sz="1400" dirty="0" err="1" smtClean="0">
                <a:latin typeface="DecimaWE Rg" panose="02000000000000000000" pitchFamily="2" charset="0"/>
              </a:rPr>
              <a:t>artigiani</a:t>
            </a:r>
            <a:r>
              <a:rPr lang="en-US" sz="1400" dirty="0" smtClean="0">
                <a:latin typeface="DecimaWE Rg" panose="02000000000000000000" pitchFamily="2" charset="0"/>
              </a:rPr>
              <a:t>, </a:t>
            </a:r>
            <a:r>
              <a:rPr lang="en-US" sz="1400" dirty="0" err="1" smtClean="0">
                <a:latin typeface="DecimaWE Rg" panose="02000000000000000000" pitchFamily="2" charset="0"/>
              </a:rPr>
              <a:t>professionisti</a:t>
            </a:r>
            <a:r>
              <a:rPr lang="en-US" sz="1400" dirty="0" smtClean="0">
                <a:latin typeface="DecimaWE Rg" panose="02000000000000000000" pitchFamily="2" charset="0"/>
              </a:rPr>
              <a:t>.</a:t>
            </a:r>
          </a:p>
        </p:txBody>
      </p:sp>
      <p:sp>
        <p:nvSpPr>
          <p:cNvPr id="2" name="Pentagono 1"/>
          <p:cNvSpPr/>
          <p:nvPr/>
        </p:nvSpPr>
        <p:spPr>
          <a:xfrm>
            <a:off x="14410" y="1527565"/>
            <a:ext cx="930541" cy="763454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entagono 23"/>
          <p:cNvSpPr/>
          <p:nvPr/>
        </p:nvSpPr>
        <p:spPr>
          <a:xfrm rot="10800000">
            <a:off x="8137091" y="1949609"/>
            <a:ext cx="971600" cy="763454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02915" y="2088669"/>
            <a:ext cx="336612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LAVORO</a:t>
            </a:r>
          </a:p>
          <a:p>
            <a:pPr>
              <a:lnSpc>
                <a:spcPts val="2300"/>
              </a:lnSpc>
            </a:pP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AUTONOMO</a:t>
            </a:r>
            <a:endParaRPr lang="en-US" sz="25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892740" y="1628282"/>
            <a:ext cx="3956662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LAVORO SUBORDINATO </a:t>
            </a:r>
          </a:p>
          <a:p>
            <a:pPr algn="r">
              <a:lnSpc>
                <a:spcPts val="2300"/>
              </a:lnSpc>
            </a:pP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5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settore</a:t>
            </a: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pubblico</a:t>
            </a: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5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privato</a:t>
            </a: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25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0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23158" y="139469"/>
            <a:ext cx="9144000" cy="1124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200"/>
              </a:lnSpc>
              <a:spcAft>
                <a:spcPts val="0"/>
              </a:spcAft>
            </a:pPr>
            <a:r>
              <a:rPr lang="en-US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IL MERCATO DEL LAVORO IN ITALIA: </a:t>
            </a:r>
          </a:p>
          <a:p>
            <a:pPr fontAlgn="auto">
              <a:lnSpc>
                <a:spcPts val="3200"/>
              </a:lnSpc>
              <a:spcAft>
                <a:spcPts val="0"/>
              </a:spcAft>
            </a:pPr>
            <a:r>
              <a:rPr lang="it-IT" sz="4000" b="1" cap="all" dirty="0" smtClean="0">
                <a:latin typeface="DecimaWE Rg" panose="02000000000000000000" pitchFamily="2" charset="0"/>
              </a:rPr>
              <a:t>IL TIROCINIO</a:t>
            </a:r>
            <a:endParaRPr lang="it-IT" sz="4000" b="1" cap="all" dirty="0">
              <a:latin typeface="DecimaWE Rg" panose="02000000000000000000" pitchFamily="2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32434" y="1556792"/>
            <a:ext cx="8300006" cy="3754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pPr marL="552450" indent="-285750">
              <a:buFontTx/>
              <a:buChar char="-"/>
            </a:pPr>
            <a:r>
              <a:rPr lang="en-US" sz="1400" b="1" dirty="0" smtClean="0">
                <a:latin typeface="DecimaWE Rg" panose="02000000000000000000" pitchFamily="2" charset="0"/>
              </a:rPr>
              <a:t>NON </a:t>
            </a:r>
            <a:r>
              <a:rPr lang="en-US" sz="1400" dirty="0" smtClean="0">
                <a:latin typeface="DecimaWE Rg" panose="02000000000000000000" pitchFamily="2" charset="0"/>
              </a:rPr>
              <a:t>è un </a:t>
            </a:r>
            <a:r>
              <a:rPr lang="en-US" sz="1400" dirty="0" err="1" smtClean="0">
                <a:latin typeface="DecimaWE Rg" panose="02000000000000000000" pitchFamily="2" charset="0"/>
              </a:rPr>
              <a:t>contratto</a:t>
            </a:r>
            <a:r>
              <a:rPr lang="en-US" sz="1400" dirty="0" smtClean="0">
                <a:latin typeface="DecimaWE Rg" panose="02000000000000000000" pitchFamily="2" charset="0"/>
              </a:rPr>
              <a:t> di lavoro, ma </a:t>
            </a:r>
            <a:r>
              <a:rPr lang="en-US" sz="1400" dirty="0" err="1" smtClean="0">
                <a:latin typeface="DecimaWE Rg" panose="02000000000000000000" pitchFamily="2" charset="0"/>
              </a:rPr>
              <a:t>c’è</a:t>
            </a:r>
            <a:r>
              <a:rPr lang="en-US" sz="1400" dirty="0" smtClean="0">
                <a:latin typeface="DecimaWE Rg" panose="02000000000000000000" pitchFamily="2" charset="0"/>
              </a:rPr>
              <a:t> un </a:t>
            </a:r>
            <a:r>
              <a:rPr lang="en-US" sz="1400" dirty="0" err="1" smtClean="0">
                <a:latin typeface="DecimaWE Rg" panose="02000000000000000000" pitchFamily="2" charset="0"/>
              </a:rPr>
              <a:t>accordo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scritto</a:t>
            </a:r>
            <a:endParaRPr lang="en-US" sz="1400" dirty="0" smtClean="0">
              <a:latin typeface="DecimaWE Rg" panose="02000000000000000000" pitchFamily="2" charset="0"/>
            </a:endParaRPr>
          </a:p>
          <a:p>
            <a:pPr marL="552450" indent="-285750">
              <a:buFontTx/>
              <a:buChar char="-"/>
            </a:pPr>
            <a:r>
              <a:rPr lang="en-US" sz="1400" dirty="0">
                <a:latin typeface="DecimaWE Rg" panose="02000000000000000000" pitchFamily="2" charset="0"/>
              </a:rPr>
              <a:t>Il </a:t>
            </a:r>
            <a:r>
              <a:rPr lang="en-US" sz="1400" dirty="0" err="1">
                <a:latin typeface="DecimaWE Rg" panose="02000000000000000000" pitchFamily="2" charset="0"/>
              </a:rPr>
              <a:t>Tirocinante</a:t>
            </a:r>
            <a:r>
              <a:rPr lang="en-US" sz="1400" dirty="0">
                <a:latin typeface="DecimaWE Rg" panose="02000000000000000000" pitchFamily="2" charset="0"/>
              </a:rPr>
              <a:t>, </a:t>
            </a:r>
            <a:r>
              <a:rPr lang="en-US" sz="1400" dirty="0" err="1" smtClean="0">
                <a:latin typeface="DecimaWE Rg" panose="02000000000000000000" pitchFamily="2" charset="0"/>
              </a:rPr>
              <a:t>l’Azienda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O</a:t>
            </a:r>
            <a:r>
              <a:rPr lang="en-US" sz="1400" dirty="0" err="1" smtClean="0">
                <a:latin typeface="DecimaWE Rg" panose="02000000000000000000" pitchFamily="2" charset="0"/>
              </a:rPr>
              <a:t>spitante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ed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il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Soggetto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Promotore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firmano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una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b="1" dirty="0" err="1">
                <a:latin typeface="DecimaWE Rg" panose="02000000000000000000" pitchFamily="2" charset="0"/>
              </a:rPr>
              <a:t>Convenzione</a:t>
            </a:r>
            <a:r>
              <a:rPr lang="en-US" sz="1400" b="1" dirty="0">
                <a:latin typeface="DecimaWE Rg" panose="02000000000000000000" pitchFamily="2" charset="0"/>
              </a:rPr>
              <a:t> di </a:t>
            </a:r>
            <a:r>
              <a:rPr lang="en-US" sz="1400" b="1" dirty="0" err="1">
                <a:latin typeface="DecimaWE Rg" panose="02000000000000000000" pitchFamily="2" charset="0"/>
              </a:rPr>
              <a:t>Tirocinio</a:t>
            </a:r>
            <a:r>
              <a:rPr lang="en-US" sz="1400" b="1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ed</a:t>
            </a:r>
            <a:r>
              <a:rPr lang="en-US" sz="1400" dirty="0">
                <a:latin typeface="DecimaWE Rg" panose="02000000000000000000" pitchFamily="2" charset="0"/>
              </a:rPr>
              <a:t> un </a:t>
            </a:r>
            <a:r>
              <a:rPr lang="en-US" sz="1400" b="1" dirty="0">
                <a:latin typeface="DecimaWE Rg" panose="02000000000000000000" pitchFamily="2" charset="0"/>
              </a:rPr>
              <a:t>Programma </a:t>
            </a:r>
            <a:r>
              <a:rPr lang="en-US" sz="1400" b="1" dirty="0" err="1">
                <a:latin typeface="DecimaWE Rg" panose="02000000000000000000" pitchFamily="2" charset="0"/>
              </a:rPr>
              <a:t>Individuale</a:t>
            </a:r>
            <a:r>
              <a:rPr lang="en-US" sz="1400" b="1" dirty="0">
                <a:latin typeface="DecimaWE Rg" panose="02000000000000000000" pitchFamily="2" charset="0"/>
              </a:rPr>
              <a:t> di </a:t>
            </a:r>
            <a:r>
              <a:rPr lang="en-US" sz="1400" b="1" dirty="0" err="1" smtClean="0">
                <a:latin typeface="DecimaWE Rg" panose="02000000000000000000" pitchFamily="2" charset="0"/>
              </a:rPr>
              <a:t>Tirocinio</a:t>
            </a:r>
            <a:endParaRPr lang="en-US" sz="1400" b="1" dirty="0" smtClean="0">
              <a:latin typeface="DecimaWE Rg" panose="02000000000000000000" pitchFamily="2" charset="0"/>
            </a:endParaRPr>
          </a:p>
          <a:p>
            <a:pPr marL="552450" indent="-285750">
              <a:buFontTx/>
              <a:buChar char="-"/>
            </a:pPr>
            <a:r>
              <a:rPr lang="en-US" sz="1400" dirty="0" smtClean="0">
                <a:latin typeface="DecimaWE Rg" panose="02000000000000000000" pitchFamily="2" charset="0"/>
              </a:rPr>
              <a:t>E’ </a:t>
            </a:r>
            <a:r>
              <a:rPr lang="en-US" sz="1400" dirty="0" err="1" smtClean="0">
                <a:latin typeface="DecimaWE Rg" panose="02000000000000000000" pitchFamily="2" charset="0"/>
              </a:rPr>
              <a:t>un’esperienza</a:t>
            </a:r>
            <a:r>
              <a:rPr lang="en-US" sz="1400" dirty="0" smtClean="0">
                <a:latin typeface="DecimaWE Rg" panose="02000000000000000000" pitchFamily="2" charset="0"/>
              </a:rPr>
              <a:t> di </a:t>
            </a:r>
            <a:r>
              <a:rPr lang="en-US" sz="1400" b="1" dirty="0" smtClean="0">
                <a:latin typeface="DecimaWE Rg" panose="02000000000000000000" pitchFamily="2" charset="0"/>
              </a:rPr>
              <a:t>formazione-lavoro</a:t>
            </a:r>
            <a:r>
              <a:rPr lang="en-US" sz="1400" dirty="0" smtClean="0">
                <a:latin typeface="DecimaWE Rg" panose="02000000000000000000" pitchFamily="2" charset="0"/>
              </a:rPr>
              <a:t>, in </a:t>
            </a:r>
            <a:r>
              <a:rPr lang="en-US" sz="1400" dirty="0" err="1" smtClean="0">
                <a:latin typeface="DecimaWE Rg" panose="02000000000000000000" pitchFamily="2" charset="0"/>
              </a:rPr>
              <a:t>una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professione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già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conosciuta</a:t>
            </a:r>
            <a:r>
              <a:rPr lang="en-US" sz="1400" dirty="0" smtClean="0">
                <a:latin typeface="DecimaWE Rg" panose="02000000000000000000" pitchFamily="2" charset="0"/>
              </a:rPr>
              <a:t>, o per </a:t>
            </a:r>
            <a:r>
              <a:rPr lang="en-US" sz="1400" dirty="0" err="1" smtClean="0">
                <a:latin typeface="DecimaWE Rg" panose="02000000000000000000" pitchFamily="2" charset="0"/>
              </a:rPr>
              <a:t>imparare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una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nuova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professione</a:t>
            </a:r>
            <a:endParaRPr lang="en-US" sz="1400" dirty="0">
              <a:latin typeface="DecimaWE Rg" panose="02000000000000000000" pitchFamily="2" charset="0"/>
            </a:endParaRPr>
          </a:p>
          <a:p>
            <a:pPr marL="552450" indent="-285750">
              <a:buFontTx/>
              <a:buChar char="-"/>
            </a:pPr>
            <a:r>
              <a:rPr lang="it-IT" sz="1400" dirty="0" smtClean="0">
                <a:latin typeface="DecimaWE Rg" panose="02000000000000000000" pitchFamily="2" charset="0"/>
              </a:rPr>
              <a:t>Può durare da un </a:t>
            </a:r>
            <a:r>
              <a:rPr lang="it-IT" sz="1400" b="1" dirty="0" smtClean="0">
                <a:latin typeface="DecimaWE Rg" panose="02000000000000000000" pitchFamily="2" charset="0"/>
              </a:rPr>
              <a:t>minimo di 3 MESI  ad un massimo di 12 MESI</a:t>
            </a:r>
            <a:endParaRPr lang="it-IT" sz="1400" dirty="0">
              <a:latin typeface="DecimaWE Rg" panose="02000000000000000000" pitchFamily="2" charset="0"/>
            </a:endParaRPr>
          </a:p>
          <a:p>
            <a:pPr marL="552450" indent="-285750">
              <a:buFontTx/>
              <a:buChar char="-"/>
            </a:pPr>
            <a:r>
              <a:rPr lang="en-US" sz="1400" dirty="0" err="1" smtClean="0">
                <a:latin typeface="DecimaWE Rg" panose="02000000000000000000" pitchFamily="2" charset="0"/>
              </a:rPr>
              <a:t>L’orario</a:t>
            </a:r>
            <a:r>
              <a:rPr lang="en-US" sz="1400" dirty="0" smtClean="0">
                <a:latin typeface="DecimaWE Rg" panose="02000000000000000000" pitchFamily="2" charset="0"/>
              </a:rPr>
              <a:t> di attività è </a:t>
            </a:r>
            <a:r>
              <a:rPr lang="en-US" sz="1400" b="1" dirty="0" smtClean="0">
                <a:latin typeface="DecimaWE Rg" panose="02000000000000000000" pitchFamily="2" charset="0"/>
              </a:rPr>
              <a:t>part-time o full-time</a:t>
            </a:r>
            <a:endParaRPr lang="en-US" sz="1400" b="1" dirty="0">
              <a:latin typeface="DecimaWE Rg" panose="02000000000000000000" pitchFamily="2" charset="0"/>
            </a:endParaRPr>
          </a:p>
          <a:p>
            <a:pPr marL="552450" indent="-285750">
              <a:buFontTx/>
              <a:buChar char="-"/>
            </a:pPr>
            <a:r>
              <a:rPr lang="en-US" sz="1400" dirty="0" smtClean="0">
                <a:latin typeface="DecimaWE Rg" panose="02000000000000000000" pitchFamily="2" charset="0"/>
              </a:rPr>
              <a:t>Il </a:t>
            </a:r>
            <a:r>
              <a:rPr lang="en-US" sz="1400" dirty="0" err="1" smtClean="0">
                <a:latin typeface="DecimaWE Rg" panose="02000000000000000000" pitchFamily="2" charset="0"/>
              </a:rPr>
              <a:t>tirocinante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riceve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un’</a:t>
            </a:r>
            <a:r>
              <a:rPr lang="en-US" sz="1400" b="1" dirty="0" err="1" smtClean="0">
                <a:latin typeface="DecimaWE Rg" panose="02000000000000000000" pitchFamily="2" charset="0"/>
              </a:rPr>
              <a:t>indennità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mensile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dirty="0" smtClean="0">
                <a:latin typeface="DecimaWE Rg" panose="02000000000000000000" pitchFamily="2" charset="0"/>
              </a:rPr>
              <a:t>per </a:t>
            </a:r>
            <a:r>
              <a:rPr lang="en-US" sz="1400" dirty="0" err="1" smtClean="0">
                <a:latin typeface="DecimaWE Rg" panose="02000000000000000000" pitchFamily="2" charset="0"/>
              </a:rPr>
              <a:t>l’attività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svolta</a:t>
            </a:r>
            <a:r>
              <a:rPr lang="en-US" sz="1400" dirty="0" smtClean="0">
                <a:latin typeface="DecimaWE Rg" panose="02000000000000000000" pitchFamily="2" charset="0"/>
              </a:rPr>
              <a:t> (</a:t>
            </a:r>
            <a:r>
              <a:rPr lang="en-US" sz="1400" dirty="0" err="1" smtClean="0">
                <a:latin typeface="DecimaWE Rg" panose="02000000000000000000" pitchFamily="2" charset="0"/>
              </a:rPr>
              <a:t>nella</a:t>
            </a:r>
            <a:r>
              <a:rPr lang="en-US" sz="1400" dirty="0" smtClean="0">
                <a:latin typeface="DecimaWE Rg" panose="02000000000000000000" pitchFamily="2" charset="0"/>
              </a:rPr>
              <a:t> nostra </a:t>
            </a:r>
            <a:r>
              <a:rPr lang="en-US" sz="1400" dirty="0" err="1" smtClean="0">
                <a:latin typeface="DecimaWE Rg" panose="02000000000000000000" pitchFamily="2" charset="0"/>
              </a:rPr>
              <a:t>regione</a:t>
            </a:r>
            <a:r>
              <a:rPr lang="en-US" sz="1400" dirty="0" smtClean="0">
                <a:latin typeface="DecimaWE Rg" panose="02000000000000000000" pitchFamily="2" charset="0"/>
              </a:rPr>
              <a:t>, </a:t>
            </a:r>
            <a:r>
              <a:rPr lang="en-US" sz="1400" dirty="0" err="1" smtClean="0">
                <a:latin typeface="DecimaWE Rg" panose="02000000000000000000" pitchFamily="2" charset="0"/>
              </a:rPr>
              <a:t>minimo</a:t>
            </a:r>
            <a:r>
              <a:rPr lang="en-US" sz="1400" dirty="0" smtClean="0">
                <a:latin typeface="DecimaWE Rg" panose="02000000000000000000" pitchFamily="2" charset="0"/>
              </a:rPr>
              <a:t> 500,00 euro per 40 ore </a:t>
            </a:r>
            <a:r>
              <a:rPr lang="en-US" sz="1400" dirty="0" err="1" smtClean="0">
                <a:latin typeface="DecimaWE Rg" panose="02000000000000000000" pitchFamily="2" charset="0"/>
              </a:rPr>
              <a:t>settimanali</a:t>
            </a:r>
            <a:r>
              <a:rPr lang="en-US" sz="1400" dirty="0" smtClean="0">
                <a:latin typeface="DecimaWE Rg" panose="02000000000000000000" pitchFamily="2" charset="0"/>
              </a:rPr>
              <a:t>)</a:t>
            </a:r>
            <a:endParaRPr lang="en-US" sz="1400" dirty="0">
              <a:latin typeface="DecimaWE Rg" panose="02000000000000000000" pitchFamily="2" charset="0"/>
            </a:endParaRPr>
          </a:p>
          <a:p>
            <a:pPr marL="552450" indent="-285750">
              <a:buFontTx/>
              <a:buChar char="-"/>
            </a:pPr>
            <a:r>
              <a:rPr lang="en-US" sz="1400" dirty="0" smtClean="0">
                <a:latin typeface="DecimaWE Rg" panose="02000000000000000000" pitchFamily="2" charset="0"/>
              </a:rPr>
              <a:t>Ci </a:t>
            </a:r>
            <a:r>
              <a:rPr lang="en-US" sz="1400" dirty="0" err="1" smtClean="0">
                <a:latin typeface="DecimaWE Rg" panose="02000000000000000000" pitchFamily="2" charset="0"/>
              </a:rPr>
              <a:t>sono</a:t>
            </a:r>
            <a:r>
              <a:rPr lang="en-US" sz="1400" dirty="0" smtClean="0">
                <a:latin typeface="DecimaWE Rg" panose="02000000000000000000" pitchFamily="2" charset="0"/>
              </a:rPr>
              <a:t> 2 </a:t>
            </a:r>
            <a:r>
              <a:rPr lang="en-US" sz="1400" dirty="0" err="1" smtClean="0">
                <a:latin typeface="DecimaWE Rg" panose="02000000000000000000" pitchFamily="2" charset="0"/>
              </a:rPr>
              <a:t>assicurazioni</a:t>
            </a:r>
            <a:r>
              <a:rPr lang="en-US" sz="1400" dirty="0" smtClean="0">
                <a:latin typeface="DecimaWE Rg" panose="02000000000000000000" pitchFamily="2" charset="0"/>
              </a:rPr>
              <a:t>: </a:t>
            </a:r>
            <a:r>
              <a:rPr lang="en-US" sz="1400" b="1" dirty="0" err="1" smtClean="0">
                <a:latin typeface="DecimaWE Rg" panose="02000000000000000000" pitchFamily="2" charset="0"/>
              </a:rPr>
              <a:t>contro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gli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infortuni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sul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luogo</a:t>
            </a:r>
            <a:r>
              <a:rPr lang="en-US" sz="1400" b="1" dirty="0" smtClean="0">
                <a:latin typeface="DecimaWE Rg" panose="02000000000000000000" pitchFamily="2" charset="0"/>
              </a:rPr>
              <a:t> di lavoro </a:t>
            </a:r>
            <a:r>
              <a:rPr lang="en-US" sz="1400" dirty="0" err="1" smtClean="0">
                <a:latin typeface="DecimaWE Rg" panose="02000000000000000000" pitchFamily="2" charset="0"/>
              </a:rPr>
              <a:t>ed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una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contro</a:t>
            </a:r>
            <a:r>
              <a:rPr lang="en-US" sz="1400" b="1" dirty="0" smtClean="0">
                <a:latin typeface="DecimaWE Rg" panose="02000000000000000000" pitchFamily="2" charset="0"/>
              </a:rPr>
              <a:t> I </a:t>
            </a:r>
            <a:r>
              <a:rPr lang="en-US" sz="1400" b="1" dirty="0" err="1" smtClean="0">
                <a:latin typeface="DecimaWE Rg" panose="02000000000000000000" pitchFamily="2" charset="0"/>
              </a:rPr>
              <a:t>danni</a:t>
            </a:r>
            <a:r>
              <a:rPr lang="en-US" sz="1400" b="1" dirty="0" smtClean="0">
                <a:latin typeface="DecimaWE Rg" panose="02000000000000000000" pitchFamily="2" charset="0"/>
              </a:rPr>
              <a:t> a </a:t>
            </a:r>
            <a:r>
              <a:rPr lang="en-US" sz="1400" b="1" dirty="0" err="1" smtClean="0">
                <a:latin typeface="DecimaWE Rg" panose="02000000000000000000" pitchFamily="2" charset="0"/>
              </a:rPr>
              <a:t>terze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cose</a:t>
            </a:r>
            <a:r>
              <a:rPr lang="en-US" sz="1400" b="1" dirty="0" smtClean="0">
                <a:latin typeface="DecimaWE Rg" panose="02000000000000000000" pitchFamily="2" charset="0"/>
              </a:rPr>
              <a:t> e/o </a:t>
            </a:r>
            <a:r>
              <a:rPr lang="en-US" sz="1400" b="1" dirty="0" err="1" smtClean="0">
                <a:latin typeface="DecimaWE Rg" panose="02000000000000000000" pitchFamily="2" charset="0"/>
              </a:rPr>
              <a:t>persone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dirty="0" smtClean="0">
                <a:latin typeface="DecimaWE Rg" panose="02000000000000000000" pitchFamily="2" charset="0"/>
              </a:rPr>
              <a:t>(RCT)</a:t>
            </a:r>
          </a:p>
          <a:p>
            <a:pPr marL="552450" indent="-285750">
              <a:buFontTx/>
              <a:buChar char="-"/>
            </a:pPr>
            <a:r>
              <a:rPr lang="en-US" sz="1400" dirty="0" smtClean="0">
                <a:latin typeface="DecimaWE Rg" panose="02000000000000000000" pitchFamily="2" charset="0"/>
              </a:rPr>
              <a:t>Il </a:t>
            </a:r>
            <a:r>
              <a:rPr lang="en-US" sz="1400" dirty="0" err="1" smtClean="0">
                <a:latin typeface="DecimaWE Rg" panose="02000000000000000000" pitchFamily="2" charset="0"/>
              </a:rPr>
              <a:t>tirocinante</a:t>
            </a:r>
            <a:r>
              <a:rPr lang="en-US" sz="1400" dirty="0" smtClean="0">
                <a:latin typeface="DecimaWE Rg" panose="02000000000000000000" pitchFamily="2" charset="0"/>
              </a:rPr>
              <a:t> firma </a:t>
            </a:r>
            <a:r>
              <a:rPr lang="en-US" sz="1400" dirty="0" err="1" smtClean="0">
                <a:latin typeface="DecimaWE Rg" panose="02000000000000000000" pitchFamily="2" charset="0"/>
              </a:rPr>
              <a:t>ogni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giorno</a:t>
            </a:r>
            <a:r>
              <a:rPr lang="en-US" sz="1400" dirty="0" smtClean="0">
                <a:latin typeface="DecimaWE Rg" panose="02000000000000000000" pitchFamily="2" charset="0"/>
              </a:rPr>
              <a:t> un </a:t>
            </a:r>
            <a:r>
              <a:rPr lang="en-US" sz="1400" b="1" dirty="0" err="1" smtClean="0">
                <a:latin typeface="DecimaWE Rg" panose="02000000000000000000" pitchFamily="2" charset="0"/>
              </a:rPr>
              <a:t>Registro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delle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presenze</a:t>
            </a:r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</p:txBody>
      </p:sp>
      <p:sp>
        <p:nvSpPr>
          <p:cNvPr id="2" name="Pentagono 1"/>
          <p:cNvSpPr/>
          <p:nvPr/>
        </p:nvSpPr>
        <p:spPr>
          <a:xfrm>
            <a:off x="14410" y="1527565"/>
            <a:ext cx="930541" cy="763454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892740" y="1628282"/>
            <a:ext cx="7567692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IL TIROCINIO EXTRACURRICULARE</a:t>
            </a:r>
          </a:p>
        </p:txBody>
      </p:sp>
    </p:spTree>
    <p:extLst>
      <p:ext uri="{BB962C8B-B14F-4D97-AF65-F5344CB8AC3E}">
        <p14:creationId xmlns:p14="http://schemas.microsoft.com/office/powerpoint/2010/main" val="267303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14451" b="12015"/>
          <a:stretch/>
        </p:blipFill>
        <p:spPr>
          <a:xfrm>
            <a:off x="5362264" y="2898610"/>
            <a:ext cx="3548369" cy="3851002"/>
          </a:xfrm>
          <a:prstGeom prst="rect">
            <a:avLst/>
          </a:prstGeom>
        </p:spPr>
      </p:pic>
      <p:sp>
        <p:nvSpPr>
          <p:cNvPr id="2" name="Rettangolo con angoli arrotondati in diagonale 1"/>
          <p:cNvSpPr/>
          <p:nvPr/>
        </p:nvSpPr>
        <p:spPr>
          <a:xfrm>
            <a:off x="109425" y="1139389"/>
            <a:ext cx="5734335" cy="225371"/>
          </a:xfrm>
          <a:prstGeom prst="round2DiagRect">
            <a:avLst/>
          </a:prstGeom>
          <a:solidFill>
            <a:srgbClr val="0D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in diagonale 17"/>
          <p:cNvSpPr/>
          <p:nvPr/>
        </p:nvSpPr>
        <p:spPr>
          <a:xfrm>
            <a:off x="892740" y="1308256"/>
            <a:ext cx="3689346" cy="216024"/>
          </a:xfrm>
          <a:prstGeom prst="round2DiagRect">
            <a:avLst/>
          </a:prstGeom>
          <a:solidFill>
            <a:srgbClr val="0D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in diagonale 18"/>
          <p:cNvSpPr/>
          <p:nvPr/>
        </p:nvSpPr>
        <p:spPr>
          <a:xfrm>
            <a:off x="363068" y="1364760"/>
            <a:ext cx="5433067" cy="162836"/>
          </a:xfrm>
          <a:prstGeom prst="round2DiagRect">
            <a:avLst/>
          </a:prstGeom>
          <a:solidFill>
            <a:srgbClr val="0D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00872" y="756745"/>
            <a:ext cx="8385395" cy="86305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300"/>
              </a:lnSpc>
              <a:spcAft>
                <a:spcPts val="0"/>
              </a:spcAft>
            </a:pPr>
            <a:r>
              <a:rPr lang="en-US" sz="36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IL MERCATO DEL LAVORO IN ITALIA</a:t>
            </a:r>
          </a:p>
          <a:p>
            <a:pPr algn="l" fontAlgn="auto">
              <a:lnSpc>
                <a:spcPts val="3300"/>
              </a:lnSpc>
              <a:spcAft>
                <a:spcPts val="0"/>
              </a:spcAft>
            </a:pPr>
            <a:r>
              <a:rPr lang="it-IT" sz="3600" b="1" cap="all" dirty="0" smtClean="0">
                <a:latin typeface="DecimaWE Rg" panose="02000000000000000000" pitchFamily="2" charset="0"/>
              </a:rPr>
              <a:t>CHE COSA SI INTENDE PER</a:t>
            </a:r>
          </a:p>
          <a:p>
            <a:pPr algn="l" fontAlgn="auto">
              <a:lnSpc>
                <a:spcPts val="3300"/>
              </a:lnSpc>
              <a:spcAft>
                <a:spcPts val="0"/>
              </a:spcAft>
            </a:pPr>
            <a:r>
              <a:rPr lang="it-IT" sz="3600" b="1" cap="all" dirty="0" smtClean="0">
                <a:latin typeface="DecimaWE Rg" panose="02000000000000000000" pitchFamily="2" charset="0"/>
              </a:rPr>
              <a:t>CONTRATTO DI LAVORO</a:t>
            </a:r>
            <a:endParaRPr lang="it-IT" sz="3600" b="1" cap="all" dirty="0">
              <a:latin typeface="DecimaWE Rg" panose="02000000000000000000" pitchFamily="2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034482" y="1687116"/>
            <a:ext cx="787615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latin typeface="DecimaWE Rg" panose="02000000000000000000" pitchFamily="2" charset="0"/>
              </a:rPr>
              <a:t>Il </a:t>
            </a:r>
            <a:r>
              <a:rPr lang="en-US" sz="1800" dirty="0" err="1" smtClean="0">
                <a:latin typeface="DecimaWE Rg" panose="02000000000000000000" pitchFamily="2" charset="0"/>
              </a:rPr>
              <a:t>contratto</a:t>
            </a:r>
            <a:r>
              <a:rPr lang="en-US" sz="1800" dirty="0" smtClean="0">
                <a:latin typeface="DecimaWE Rg" panose="02000000000000000000" pitchFamily="2" charset="0"/>
              </a:rPr>
              <a:t> di Lavoro è un </a:t>
            </a:r>
            <a:r>
              <a:rPr lang="en-US" sz="1800" dirty="0" err="1" smtClean="0">
                <a:latin typeface="DecimaWE Rg" panose="02000000000000000000" pitchFamily="2" charset="0"/>
              </a:rPr>
              <a:t>accordo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scritto</a:t>
            </a:r>
            <a:r>
              <a:rPr lang="en-US" sz="1800" dirty="0" smtClean="0">
                <a:latin typeface="DecimaWE Rg" panose="02000000000000000000" pitchFamily="2" charset="0"/>
              </a:rPr>
              <a:t>, </a:t>
            </a:r>
            <a:r>
              <a:rPr lang="en-US" sz="1800" dirty="0" err="1" smtClean="0">
                <a:latin typeface="DecimaWE Rg" panose="02000000000000000000" pitchFamily="2" charset="0"/>
              </a:rPr>
              <a:t>firmato</a:t>
            </a:r>
            <a:r>
              <a:rPr lang="en-US" sz="1800" dirty="0" smtClean="0">
                <a:latin typeface="DecimaWE Rg" panose="02000000000000000000" pitchFamily="2" charset="0"/>
              </a:rPr>
              <a:t> dal </a:t>
            </a:r>
            <a:r>
              <a:rPr lang="en-US" sz="1800" dirty="0" err="1" smtClean="0">
                <a:latin typeface="DecimaWE Rg" panose="02000000000000000000" pitchFamily="2" charset="0"/>
              </a:rPr>
              <a:t>datore</a:t>
            </a:r>
            <a:r>
              <a:rPr lang="en-US" sz="1800" dirty="0" smtClean="0">
                <a:latin typeface="DecimaWE Rg" panose="02000000000000000000" pitchFamily="2" charset="0"/>
              </a:rPr>
              <a:t> di Lavoro e dal </a:t>
            </a:r>
            <a:r>
              <a:rPr lang="en-US" sz="1800" dirty="0" err="1" smtClean="0">
                <a:latin typeface="DecimaWE Rg" panose="02000000000000000000" pitchFamily="2" charset="0"/>
              </a:rPr>
              <a:t>lavoratore</a:t>
            </a:r>
            <a:r>
              <a:rPr lang="en-US" sz="1800" dirty="0" smtClean="0">
                <a:latin typeface="DecimaWE Rg" panose="02000000000000000000" pitchFamily="2" charset="0"/>
              </a:rPr>
              <a:t>. </a:t>
            </a:r>
          </a:p>
          <a:p>
            <a:endParaRPr lang="en-US" sz="1800" dirty="0" smtClean="0">
              <a:latin typeface="DecimaWE Rg" panose="02000000000000000000" pitchFamily="2" charset="0"/>
            </a:endParaRPr>
          </a:p>
          <a:p>
            <a:r>
              <a:rPr lang="en-US" sz="1800" dirty="0" smtClean="0">
                <a:latin typeface="DecimaWE Rg" panose="02000000000000000000" pitchFamily="2" charset="0"/>
              </a:rPr>
              <a:t>Un </a:t>
            </a:r>
            <a:r>
              <a:rPr lang="en-US" sz="1800" dirty="0" err="1" smtClean="0">
                <a:latin typeface="DecimaWE Rg" panose="02000000000000000000" pitchFamily="2" charset="0"/>
              </a:rPr>
              <a:t>contratto</a:t>
            </a:r>
            <a:r>
              <a:rPr lang="en-US" sz="1800" dirty="0" smtClean="0">
                <a:latin typeface="DecimaWE Rg" panose="02000000000000000000" pitchFamily="2" charset="0"/>
              </a:rPr>
              <a:t> di Lavoro </a:t>
            </a:r>
            <a:r>
              <a:rPr lang="en-US" sz="1800" dirty="0" err="1" smtClean="0">
                <a:latin typeface="DecimaWE Rg" panose="02000000000000000000" pitchFamily="2" charset="0"/>
              </a:rPr>
              <a:t>descrive</a:t>
            </a:r>
            <a:r>
              <a:rPr lang="en-US" sz="1800" dirty="0" smtClean="0">
                <a:latin typeface="DecimaWE Rg" panose="02000000000000000000" pitchFamily="2" charset="0"/>
              </a:rPr>
              <a:t> in </a:t>
            </a:r>
            <a:r>
              <a:rPr lang="en-US" sz="1800" dirty="0" err="1" smtClean="0">
                <a:latin typeface="DecimaWE Rg" panose="02000000000000000000" pitchFamily="2" charset="0"/>
              </a:rPr>
              <a:t>dettaglio</a:t>
            </a:r>
            <a:r>
              <a:rPr lang="en-US" sz="1800" dirty="0" smtClean="0">
                <a:latin typeface="DecimaWE Rg" panose="02000000000000000000" pitchFamily="2" charset="0"/>
              </a:rPr>
              <a:t> le </a:t>
            </a:r>
            <a:r>
              <a:rPr lang="en-US" sz="1800" dirty="0" err="1" smtClean="0">
                <a:latin typeface="DecimaWE Rg" panose="02000000000000000000" pitchFamily="2" charset="0"/>
              </a:rPr>
              <a:t>caratteristiche</a:t>
            </a:r>
            <a:r>
              <a:rPr lang="en-US" sz="1800" dirty="0" smtClean="0">
                <a:latin typeface="DecimaWE Rg" panose="02000000000000000000" pitchFamily="2" charset="0"/>
              </a:rPr>
              <a:t> del </a:t>
            </a:r>
            <a:r>
              <a:rPr lang="en-US" sz="1800" dirty="0" err="1" smtClean="0">
                <a:latin typeface="DecimaWE Rg" panose="02000000000000000000" pitchFamily="2" charset="0"/>
              </a:rPr>
              <a:t>rapporto</a:t>
            </a:r>
            <a:r>
              <a:rPr lang="en-US" sz="1800" dirty="0" smtClean="0">
                <a:latin typeface="DecimaWE Rg" panose="02000000000000000000" pitchFamily="2" charset="0"/>
              </a:rPr>
              <a:t> di Lavoro per </a:t>
            </a:r>
            <a:r>
              <a:rPr lang="en-US" sz="1800" dirty="0" err="1" smtClean="0">
                <a:latin typeface="DecimaWE Rg" panose="02000000000000000000" pitchFamily="2" charset="0"/>
              </a:rPr>
              <a:t>entrambe</a:t>
            </a:r>
            <a:r>
              <a:rPr lang="en-US" sz="1800" dirty="0" smtClean="0">
                <a:latin typeface="DecimaWE Rg" panose="02000000000000000000" pitchFamily="2" charset="0"/>
              </a:rPr>
              <a:t> le </a:t>
            </a:r>
            <a:r>
              <a:rPr lang="en-US" sz="1800" dirty="0" err="1" smtClean="0">
                <a:latin typeface="DecimaWE Rg" panose="02000000000000000000" pitchFamily="2" charset="0"/>
              </a:rPr>
              <a:t>parti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coinvolte</a:t>
            </a:r>
            <a:r>
              <a:rPr lang="en-US" sz="1800" dirty="0" smtClean="0">
                <a:latin typeface="DecimaWE Rg" panose="02000000000000000000" pitchFamily="2" charset="0"/>
              </a:rPr>
              <a:t>. Esso include:  I </a:t>
            </a:r>
            <a:r>
              <a:rPr lang="en-US" sz="1800" dirty="0" err="1" smtClean="0">
                <a:latin typeface="DecimaWE Rg" panose="02000000000000000000" pitchFamily="2" charset="0"/>
              </a:rPr>
              <a:t>dati</a:t>
            </a:r>
            <a:r>
              <a:rPr lang="en-US" sz="1800" dirty="0" smtClean="0">
                <a:latin typeface="DecimaWE Rg" panose="02000000000000000000" pitchFamily="2" charset="0"/>
              </a:rPr>
              <a:t> del </a:t>
            </a:r>
            <a:r>
              <a:rPr lang="en-US" sz="1800" dirty="0" err="1" smtClean="0">
                <a:latin typeface="DecimaWE Rg" panose="02000000000000000000" pitchFamily="2" charset="0"/>
              </a:rPr>
              <a:t>datore</a:t>
            </a:r>
            <a:r>
              <a:rPr lang="en-US" sz="1800" dirty="0" smtClean="0">
                <a:latin typeface="DecimaWE Rg" panose="02000000000000000000" pitchFamily="2" charset="0"/>
              </a:rPr>
              <a:t> di Lavoro, I </a:t>
            </a:r>
            <a:r>
              <a:rPr lang="en-US" sz="1800" dirty="0" err="1" smtClean="0">
                <a:latin typeface="DecimaWE Rg" panose="02000000000000000000" pitchFamily="2" charset="0"/>
              </a:rPr>
              <a:t>dati</a:t>
            </a:r>
            <a:r>
              <a:rPr lang="en-US" sz="1800" dirty="0" smtClean="0">
                <a:latin typeface="DecimaWE Rg" panose="02000000000000000000" pitchFamily="2" charset="0"/>
              </a:rPr>
              <a:t> del </a:t>
            </a:r>
            <a:r>
              <a:rPr lang="en-US" sz="1800" dirty="0" err="1" smtClean="0">
                <a:latin typeface="DecimaWE Rg" panose="02000000000000000000" pitchFamily="2" charset="0"/>
              </a:rPr>
              <a:t>lavoratore</a:t>
            </a:r>
            <a:r>
              <a:rPr lang="en-US" sz="1800" dirty="0" smtClean="0">
                <a:latin typeface="DecimaWE Rg" panose="02000000000000000000" pitchFamily="2" charset="0"/>
              </a:rPr>
              <a:t>, la </a:t>
            </a:r>
            <a:r>
              <a:rPr lang="en-US" sz="1800" dirty="0" err="1" smtClean="0">
                <a:latin typeface="DecimaWE Rg" panose="02000000000000000000" pitchFamily="2" charset="0"/>
              </a:rPr>
              <a:t>mansione</a:t>
            </a:r>
            <a:r>
              <a:rPr lang="en-US" sz="1800" dirty="0" smtClean="0">
                <a:latin typeface="DecimaWE Rg" panose="02000000000000000000" pitchFamily="2" charset="0"/>
              </a:rPr>
              <a:t>, </a:t>
            </a:r>
            <a:r>
              <a:rPr lang="en-US" sz="1800" dirty="0" err="1" smtClean="0">
                <a:latin typeface="DecimaWE Rg" panose="02000000000000000000" pitchFamily="2" charset="0"/>
              </a:rPr>
              <a:t>il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salario</a:t>
            </a:r>
            <a:r>
              <a:rPr lang="en-US" sz="1800" dirty="0" smtClean="0">
                <a:latin typeface="DecimaWE Rg" panose="02000000000000000000" pitchFamily="2" charset="0"/>
              </a:rPr>
              <a:t>, le </a:t>
            </a:r>
            <a:r>
              <a:rPr lang="en-US" sz="1800" dirty="0" err="1" smtClean="0">
                <a:latin typeface="DecimaWE Rg" panose="02000000000000000000" pitchFamily="2" charset="0"/>
              </a:rPr>
              <a:t>responsabilità</a:t>
            </a:r>
            <a:r>
              <a:rPr lang="en-US" sz="1800" dirty="0" smtClean="0">
                <a:latin typeface="DecimaWE Rg" panose="02000000000000000000" pitchFamily="2" charset="0"/>
              </a:rPr>
              <a:t>, </a:t>
            </a:r>
            <a:r>
              <a:rPr lang="en-US" sz="1800" dirty="0" err="1" smtClean="0">
                <a:latin typeface="DecimaWE Rg" panose="02000000000000000000" pitchFamily="2" charset="0"/>
              </a:rPr>
              <a:t>i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doveri</a:t>
            </a:r>
            <a:r>
              <a:rPr lang="en-US" sz="1800" dirty="0" smtClean="0">
                <a:latin typeface="DecimaWE Rg" panose="02000000000000000000" pitchFamily="2" charset="0"/>
              </a:rPr>
              <a:t>, la </a:t>
            </a:r>
            <a:r>
              <a:rPr lang="en-US" sz="1800" dirty="0" err="1" smtClean="0">
                <a:latin typeface="DecimaWE Rg" panose="02000000000000000000" pitchFamily="2" charset="0"/>
              </a:rPr>
              <a:t>malattia</a:t>
            </a:r>
            <a:r>
              <a:rPr lang="en-US" sz="1800" dirty="0" smtClean="0">
                <a:latin typeface="DecimaWE Rg" panose="02000000000000000000" pitchFamily="2" charset="0"/>
              </a:rPr>
              <a:t>, le </a:t>
            </a:r>
            <a:r>
              <a:rPr lang="en-US" sz="1800" dirty="0" err="1" smtClean="0">
                <a:latin typeface="DecimaWE Rg" panose="02000000000000000000" pitchFamily="2" charset="0"/>
              </a:rPr>
              <a:t>ferie</a:t>
            </a:r>
            <a:r>
              <a:rPr lang="en-US" sz="1800" dirty="0" smtClean="0">
                <a:latin typeface="DecimaWE Rg" panose="02000000000000000000" pitchFamily="2" charset="0"/>
              </a:rPr>
              <a:t>, la </a:t>
            </a:r>
            <a:r>
              <a:rPr lang="en-US" sz="1800" dirty="0" err="1" smtClean="0">
                <a:latin typeface="DecimaWE Rg" panose="02000000000000000000" pitchFamily="2" charset="0"/>
              </a:rPr>
              <a:t>maternità</a:t>
            </a:r>
            <a:r>
              <a:rPr lang="en-US" sz="1800" dirty="0" smtClean="0">
                <a:latin typeface="DecimaWE Rg" panose="02000000000000000000" pitchFamily="2" charset="0"/>
              </a:rPr>
              <a:t>, </a:t>
            </a:r>
            <a:r>
              <a:rPr lang="en-US" sz="1800" dirty="0" err="1" smtClean="0">
                <a:latin typeface="DecimaWE Rg" panose="02000000000000000000" pitchFamily="2" charset="0"/>
              </a:rPr>
              <a:t>altri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permessi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particolari</a:t>
            </a:r>
            <a:r>
              <a:rPr lang="en-US" sz="1800" dirty="0" smtClean="0">
                <a:latin typeface="DecimaWE Rg" panose="02000000000000000000" pitchFamily="2" charset="0"/>
              </a:rPr>
              <a:t>, </a:t>
            </a:r>
            <a:r>
              <a:rPr lang="en-US" sz="1800" dirty="0" err="1" smtClean="0">
                <a:latin typeface="DecimaWE Rg" panose="02000000000000000000" pitchFamily="2" charset="0"/>
              </a:rPr>
              <a:t>periodi</a:t>
            </a:r>
            <a:r>
              <a:rPr lang="en-US" sz="1800" dirty="0" smtClean="0">
                <a:latin typeface="DecimaWE Rg" panose="02000000000000000000" pitchFamily="2" charset="0"/>
              </a:rPr>
              <a:t> di </a:t>
            </a:r>
            <a:r>
              <a:rPr lang="en-US" sz="1800" dirty="0" err="1" smtClean="0">
                <a:latin typeface="DecimaWE Rg" panose="02000000000000000000" pitchFamily="2" charset="0"/>
              </a:rPr>
              <a:t>preavviso</a:t>
            </a:r>
            <a:r>
              <a:rPr lang="en-US" sz="1800" dirty="0" smtClean="0">
                <a:latin typeface="DecimaWE Rg" panose="02000000000000000000" pitchFamily="2" charset="0"/>
              </a:rPr>
              <a:t>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03388" y="3671042"/>
            <a:ext cx="479229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In Italia ci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sono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diversi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tipi di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contratti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di Lavoro,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che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variano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a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seconda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del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settore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di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impiego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.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Ogni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settore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è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regolato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da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appositi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CCNL (CCNL-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Contratto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Collettivo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Nazionale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del Lavoro).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Le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condizioni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generali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indicate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nei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CCNL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sono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concordate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tra</a:t>
            </a:r>
            <a:r>
              <a:rPr lang="en-US" sz="1600" dirty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gli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organismi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di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rappresentaza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dei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lavoratori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dei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datori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di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lavoro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.</a:t>
            </a:r>
          </a:p>
          <a:p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Esempio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di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settori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regolati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: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Commercio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DecimaWE Rg" panose="02000000000000000000" pitchFamily="2" charset="0"/>
              </a:rPr>
              <a:t>Terziario</a:t>
            </a:r>
            <a:r>
              <a:rPr lang="en-US" sz="1600" dirty="0">
                <a:solidFill>
                  <a:schemeClr val="tx2"/>
                </a:solidFill>
                <a:latin typeface="DecimaWE Rg" panose="02000000000000000000" pitchFamily="2" charset="0"/>
              </a:rPr>
              <a:t> e 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Servizi,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Metalmeccanico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Industria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Multiservizi</a:t>
            </a:r>
            <a:r>
              <a:rPr lang="en-US" sz="1600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DecimaWE Rg" panose="02000000000000000000" pitchFamily="2" charset="0"/>
              </a:rPr>
              <a:t>Alimentari</a:t>
            </a:r>
            <a:endParaRPr lang="en-US" sz="1600" dirty="0">
              <a:solidFill>
                <a:schemeClr val="tx2"/>
              </a:solidFill>
              <a:latin typeface="DecimaWE Rg" panose="02000000000000000000" pitchFamily="2" charset="0"/>
            </a:endParaRPr>
          </a:p>
        </p:txBody>
      </p:sp>
      <p:sp>
        <p:nvSpPr>
          <p:cNvPr id="3" name="Freccia in giù 2"/>
          <p:cNvSpPr/>
          <p:nvPr/>
        </p:nvSpPr>
        <p:spPr>
          <a:xfrm rot="19954845">
            <a:off x="5500386" y="1294687"/>
            <a:ext cx="591593" cy="430086"/>
          </a:xfrm>
          <a:prstGeom prst="downArrow">
            <a:avLst/>
          </a:prstGeom>
          <a:solidFill>
            <a:srgbClr val="0D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55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 di testo 2"/>
          <p:cNvSpPr txBox="1">
            <a:spLocks noChangeArrowheads="1"/>
          </p:cNvSpPr>
          <p:nvPr/>
        </p:nvSpPr>
        <p:spPr bwMode="auto">
          <a:xfrm>
            <a:off x="4333786" y="1430680"/>
            <a:ext cx="4810214" cy="5094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endParaRPr lang="it-IT" sz="3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PER RICEVERE INFORMAZIONI SUL MONDO DEL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FARE FORMAZIONE GRATIS</a:t>
            </a:r>
          </a:p>
          <a:p>
            <a:pPr marL="269875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CERCARE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CHIEDERE DOCUMENTI </a:t>
            </a:r>
            <a:r>
              <a:rPr lang="it-IT" sz="3000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utili al datore di lavoro per l’assunzione.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116632"/>
            <a:ext cx="8568952" cy="125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PERCHE’ ANDARE AL 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CENTRO PER L’IMPIEGO?</a:t>
            </a:r>
            <a:endParaRPr lang="it-IT" sz="45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-4067"/>
          <a:stretch/>
        </p:blipFill>
        <p:spPr>
          <a:xfrm>
            <a:off x="0" y="1286664"/>
            <a:ext cx="4860032" cy="50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26600" y="534732"/>
            <a:ext cx="7917400" cy="81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it-IT" sz="3000" b="1" dirty="0">
                <a:solidFill>
                  <a:schemeClr val="tx2"/>
                </a:solidFill>
                <a:ea typeface="Calibri"/>
                <a:cs typeface="Times New Roman"/>
              </a:rPr>
              <a:t>PER RICEVERE INFORMAZIONI</a:t>
            </a:r>
          </a:p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it-IT" sz="3000" b="1" dirty="0">
                <a:solidFill>
                  <a:schemeClr val="tx2"/>
                </a:solidFill>
                <a:ea typeface="Calibri"/>
                <a:cs typeface="Times New Roman"/>
              </a:rPr>
              <a:t>SUL MONDO DEL LAVORO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C4CDD73-C1DA-FFE5-3B39-C1677A93ADB8}"/>
              </a:ext>
            </a:extLst>
          </p:cNvPr>
          <p:cNvSpPr/>
          <p:nvPr/>
        </p:nvSpPr>
        <p:spPr>
          <a:xfrm>
            <a:off x="1226600" y="0"/>
            <a:ext cx="7056784" cy="61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22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PERCHE’ ANDARE AL CENTRO PER L’IMPIEGO?</a:t>
            </a:r>
            <a:endParaRPr lang="it-IT" sz="22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C549EA-9396-0515-BD42-BC1297683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656"/>
            <a:ext cx="1047088" cy="1047088"/>
          </a:xfrm>
          <a:prstGeom prst="rect">
            <a:avLst/>
          </a:prstGeom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E3B1D050-DFCD-5F63-BDA3-543B31635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267042" cy="5565873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2B37125-0926-0A44-D22D-65EDC7AE4BB6}"/>
              </a:ext>
            </a:extLst>
          </p:cNvPr>
          <p:cNvSpPr txBox="1"/>
          <p:nvPr/>
        </p:nvSpPr>
        <p:spPr>
          <a:xfrm>
            <a:off x="6624939" y="1182502"/>
            <a:ext cx="165844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</a:rPr>
              <a:t>TURISMO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07F7CDB-BD0B-6747-E234-DF6F5FCB70E5}"/>
              </a:ext>
            </a:extLst>
          </p:cNvPr>
          <p:cNvSpPr txBox="1"/>
          <p:nvPr/>
        </p:nvSpPr>
        <p:spPr>
          <a:xfrm>
            <a:off x="1126479" y="1887925"/>
            <a:ext cx="2267541" cy="561949"/>
          </a:xfrm>
          <a:prstGeom prst="rect">
            <a:avLst/>
          </a:prstGeom>
          <a:solidFill>
            <a:srgbClr val="FB6297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>
                <a:solidFill>
                  <a:schemeClr val="bg1"/>
                </a:solidFill>
              </a:rPr>
              <a:t>ASSISTENZA</a:t>
            </a:r>
          </a:p>
          <a:p>
            <a:pPr>
              <a:lnSpc>
                <a:spcPts val="1800"/>
              </a:lnSpc>
            </a:pPr>
            <a:r>
              <a:rPr lang="it-IT" sz="2000" b="1" dirty="0">
                <a:solidFill>
                  <a:schemeClr val="bg1"/>
                </a:solidFill>
              </a:rPr>
              <a:t>ALLA PERSONA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8B3E6F3-E50F-7D3E-BF7E-C598E088BBD0}"/>
              </a:ext>
            </a:extLst>
          </p:cNvPr>
          <p:cNvSpPr txBox="1"/>
          <p:nvPr/>
        </p:nvSpPr>
        <p:spPr>
          <a:xfrm>
            <a:off x="1035753" y="3320188"/>
            <a:ext cx="1475453" cy="400110"/>
          </a:xfrm>
          <a:prstGeom prst="rect">
            <a:avLst/>
          </a:prstGeom>
          <a:solidFill>
            <a:srgbClr val="059766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EDILIZIA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4AA6D64-8A90-AD59-9A8E-D3C29A5A7CAE}"/>
              </a:ext>
            </a:extLst>
          </p:cNvPr>
          <p:cNvSpPr txBox="1"/>
          <p:nvPr/>
        </p:nvSpPr>
        <p:spPr>
          <a:xfrm>
            <a:off x="4967347" y="2372758"/>
            <a:ext cx="262798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AGRO-ALIMENTARE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3E09245-E9EE-7903-25AD-95BA527377A1}"/>
              </a:ext>
            </a:extLst>
          </p:cNvPr>
          <p:cNvSpPr txBox="1"/>
          <p:nvPr/>
        </p:nvSpPr>
        <p:spPr>
          <a:xfrm>
            <a:off x="5594087" y="3499399"/>
            <a:ext cx="262798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</a:rPr>
              <a:t>METALMECCANICA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C5A0186-580A-801D-DA54-40EF2D5D3C25}"/>
              </a:ext>
            </a:extLst>
          </p:cNvPr>
          <p:cNvSpPr txBox="1"/>
          <p:nvPr/>
        </p:nvSpPr>
        <p:spPr>
          <a:xfrm>
            <a:off x="1764814" y="4538543"/>
            <a:ext cx="262798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POLI TECNOLOGICI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0D63E23-7B68-CF15-BD7A-23DB69921559}"/>
              </a:ext>
            </a:extLst>
          </p:cNvPr>
          <p:cNvSpPr txBox="1"/>
          <p:nvPr/>
        </p:nvSpPr>
        <p:spPr>
          <a:xfrm>
            <a:off x="5747613" y="4958301"/>
            <a:ext cx="262798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</a:rPr>
              <a:t>CANTIERI NAVALI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E5C431-3B0D-F9F2-439F-AA29BAB37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962971"/>
            <a:ext cx="806698" cy="1257902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9BA43FF4-AD3A-7482-B9F7-B5749BD66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847" y="1168385"/>
            <a:ext cx="419340" cy="3712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B71CFFB-7754-77B5-2E86-71B71812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868" y="1654586"/>
            <a:ext cx="885261" cy="1380407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70E1E0D8-164E-2723-14C6-144A373424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1539" r="19011" b="22700"/>
          <a:stretch/>
        </p:blipFill>
        <p:spPr>
          <a:xfrm>
            <a:off x="3168763" y="1789186"/>
            <a:ext cx="623470" cy="55634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2072F6-2796-65C0-8943-EB0C8F8202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1264" y="2046032"/>
            <a:ext cx="885261" cy="138040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7340BB5-C199-C853-84E2-0D751C3BCA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64" y="2275848"/>
            <a:ext cx="406224" cy="46038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DDF39FE-E3DF-0CD6-F5B8-D2B67597D5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2004" y="2952414"/>
            <a:ext cx="885261" cy="1380407"/>
          </a:xfrm>
          <a:prstGeom prst="rect">
            <a:avLst/>
          </a:prstGeom>
        </p:spPr>
      </p:pic>
      <p:pic>
        <p:nvPicPr>
          <p:cNvPr id="20" name="Immagine 19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D7A667D4-A0A9-BADE-193D-DEFA020438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19" y="3147441"/>
            <a:ext cx="495176" cy="4951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2218ED-11E4-324A-C138-14C62BCF9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0793" y="3164416"/>
            <a:ext cx="885262" cy="138040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775FA05-5023-843E-128C-619A9A725F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8434" y="4689655"/>
            <a:ext cx="885262" cy="138040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31E9DEC-D7AF-CAF4-8AFF-B4784E3C1E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16124" y="4085028"/>
            <a:ext cx="885260" cy="138040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0A18B26-35AB-7A04-A0D5-68B08E6F8F4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52" y="3204766"/>
            <a:ext cx="711200" cy="7112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92490D7-C881-D658-3A10-659450B4794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97" y="4084647"/>
            <a:ext cx="872443" cy="872443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DDE0E738-36CD-8F0C-5738-5B6919F5D6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69" y="4831328"/>
            <a:ext cx="537756" cy="5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 di testo 2"/>
          <p:cNvSpPr txBox="1">
            <a:spLocks noChangeArrowheads="1"/>
          </p:cNvSpPr>
          <p:nvPr/>
        </p:nvSpPr>
        <p:spPr bwMode="auto">
          <a:xfrm>
            <a:off x="4333786" y="1430680"/>
            <a:ext cx="4702710" cy="5094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endParaRPr lang="it-IT" sz="3000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ffectLst/>
                <a:ea typeface="Calibri"/>
                <a:cs typeface="Times New Roman"/>
              </a:rPr>
              <a:t>PER RICEVERE INFORMAZIONI SUL MONDO DEL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269875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rgbClr val="002060"/>
                </a:solidFill>
                <a:ea typeface="Calibri"/>
                <a:cs typeface="Times New Roman"/>
              </a:rPr>
              <a:t>PER FARE FORMAZIONE GRATIS</a:t>
            </a:r>
          </a:p>
          <a:p>
            <a:pPr marL="269875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CERCARE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CHIEDERE DOCUMENTI </a:t>
            </a:r>
            <a:r>
              <a:rPr lang="it-IT" sz="3000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utili al datore di lavoro per l’assunzione.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116632"/>
            <a:ext cx="8568952" cy="125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PERCHE’ ANDARE AL 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CENTRO PER L’IMPIEGO?</a:t>
            </a:r>
            <a:endParaRPr lang="it-IT" sz="45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-4067"/>
          <a:stretch/>
        </p:blipFill>
        <p:spPr>
          <a:xfrm>
            <a:off x="0" y="1286664"/>
            <a:ext cx="4860032" cy="50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26600" y="534732"/>
            <a:ext cx="7917400" cy="46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it-IT" sz="3000" b="1" dirty="0">
                <a:solidFill>
                  <a:schemeClr val="tx2"/>
                </a:solidFill>
                <a:ea typeface="Calibri"/>
                <a:cs typeface="Times New Roman"/>
              </a:rPr>
              <a:t>PER FARE FORMAZIONE GRATIS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C4CDD73-C1DA-FFE5-3B39-C1677A93ADB8}"/>
              </a:ext>
            </a:extLst>
          </p:cNvPr>
          <p:cNvSpPr/>
          <p:nvPr/>
        </p:nvSpPr>
        <p:spPr>
          <a:xfrm>
            <a:off x="1226600" y="0"/>
            <a:ext cx="7056784" cy="61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22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PERCHE’ ANDARE AL CENTRO PER L’IMPIEGO?</a:t>
            </a:r>
            <a:endParaRPr lang="it-IT" sz="22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C549EA-9396-0515-BD42-BC1297683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656"/>
            <a:ext cx="1047088" cy="10470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5038BE-7FFA-BF3C-2F95-46BA32DCE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8" t="8001" r="5901" b="13250"/>
          <a:stretch/>
        </p:blipFill>
        <p:spPr>
          <a:xfrm>
            <a:off x="1" y="1178730"/>
            <a:ext cx="4139952" cy="5217807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249D13B1-B0D0-8CAD-963F-E3CB59029B92}"/>
              </a:ext>
            </a:extLst>
          </p:cNvPr>
          <p:cNvSpPr txBox="1">
            <a:spLocks/>
          </p:cNvSpPr>
          <p:nvPr/>
        </p:nvSpPr>
        <p:spPr>
          <a:xfrm>
            <a:off x="4223673" y="2846221"/>
            <a:ext cx="4680520" cy="146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>
                <a:latin typeface="DecimaWE Rg" panose="02000000000000000000" pitchFamily="2" charset="0"/>
              </a:rPr>
              <a:t>Corsi per </a:t>
            </a:r>
            <a:r>
              <a:rPr lang="it-IT" sz="1800" dirty="0" smtClean="0">
                <a:latin typeface="DecimaWE Rg" panose="02000000000000000000" pitchFamily="2" charset="0"/>
              </a:rPr>
              <a:t>imparare </a:t>
            </a:r>
            <a:r>
              <a:rPr lang="it-IT" sz="1800" dirty="0">
                <a:latin typeface="DecimaWE Rg" panose="02000000000000000000" pitchFamily="2" charset="0"/>
              </a:rPr>
              <a:t>un lavoro</a:t>
            </a:r>
          </a:p>
          <a:p>
            <a:pPr algn="l"/>
            <a:r>
              <a:rPr lang="it-IT" sz="1800" dirty="0">
                <a:latin typeface="DecimaWE Rg" panose="02000000000000000000" pitchFamily="2" charset="0"/>
              </a:rPr>
              <a:t>(esempio: </a:t>
            </a:r>
            <a:r>
              <a:rPr lang="it-IT" sz="1800" dirty="0" smtClean="0">
                <a:latin typeface="DecimaWE Rg" panose="02000000000000000000" pitchFamily="2" charset="0"/>
              </a:rPr>
              <a:t>segreteria, cucina, industria)</a:t>
            </a:r>
            <a:endParaRPr lang="it-IT" sz="1800" dirty="0">
              <a:latin typeface="DecimaWE Rg" panose="02000000000000000000" pitchFamily="2" charset="0"/>
            </a:endParaRPr>
          </a:p>
          <a:p>
            <a:pPr algn="l"/>
            <a:r>
              <a:rPr lang="it-IT" sz="1800" dirty="0" smtClean="0">
                <a:latin typeface="DecimaWE Rg" panose="02000000000000000000" pitchFamily="2" charset="0"/>
              </a:rPr>
              <a:t>Sono </a:t>
            </a:r>
            <a:r>
              <a:rPr lang="it-IT" sz="1800" dirty="0">
                <a:latin typeface="DecimaWE Rg" panose="02000000000000000000" pitchFamily="2" charset="0"/>
              </a:rPr>
              <a:t>corsi più lunghi (fino a 1000 ore)</a:t>
            </a:r>
          </a:p>
          <a:p>
            <a:pPr algn="l"/>
            <a:r>
              <a:rPr lang="it-IT" sz="1800" dirty="0">
                <a:latin typeface="DecimaWE Rg" panose="02000000000000000000" pitchFamily="2" charset="0"/>
              </a:rPr>
              <a:t>Serve italiano A2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68E7E9F-E72E-4272-77D8-D37ED470A6AD}"/>
              </a:ext>
            </a:extLst>
          </p:cNvPr>
          <p:cNvSpPr txBox="1">
            <a:spLocks/>
          </p:cNvSpPr>
          <p:nvPr/>
        </p:nvSpPr>
        <p:spPr>
          <a:xfrm>
            <a:off x="4211960" y="2408565"/>
            <a:ext cx="4445525" cy="627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rgbClr val="0070C0"/>
                </a:solidFill>
                <a:latin typeface="DecimaWE Rg" panose="02000000000000000000" pitchFamily="2" charset="0"/>
              </a:rPr>
              <a:t>Se parli già l’italiano: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3B4C56F-744E-2799-6EC5-ADF9FEEDB472}"/>
              </a:ext>
            </a:extLst>
          </p:cNvPr>
          <p:cNvSpPr txBox="1">
            <a:spLocks/>
          </p:cNvSpPr>
          <p:nvPr/>
        </p:nvSpPr>
        <p:spPr>
          <a:xfrm>
            <a:off x="4234500" y="1274859"/>
            <a:ext cx="4517535" cy="626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Se vuoi imparare l’italiano:</a:t>
            </a:r>
            <a:endParaRPr lang="it-IT" sz="3000" b="1" dirty="0">
              <a:solidFill>
                <a:srgbClr val="0070C0"/>
              </a:solidFill>
              <a:latin typeface="DecimaWE Rg" panose="02000000000000000000" pitchFamily="2" charset="0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374425F-9713-E36D-45DC-B32EC037EF4F}"/>
              </a:ext>
            </a:extLst>
          </p:cNvPr>
          <p:cNvSpPr txBox="1">
            <a:spLocks/>
          </p:cNvSpPr>
          <p:nvPr/>
        </p:nvSpPr>
        <p:spPr>
          <a:xfrm>
            <a:off x="4256989" y="1583311"/>
            <a:ext cx="4752529" cy="84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>
                <a:latin typeface="DecimaWE Rg" panose="02000000000000000000" pitchFamily="2" charset="0"/>
              </a:rPr>
              <a:t>Corsi per livello A1 – A2 – B1 - </a:t>
            </a:r>
            <a:r>
              <a:rPr lang="it-IT" sz="1800" dirty="0" smtClean="0">
                <a:latin typeface="DecimaWE Rg" panose="02000000000000000000" pitchFamily="2" charset="0"/>
              </a:rPr>
              <a:t>SICUREZZA</a:t>
            </a:r>
            <a:endParaRPr lang="it-IT" sz="1800" dirty="0">
              <a:latin typeface="DecimaWE Rg" panose="02000000000000000000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34500" y="4379313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000" b="1" dirty="0">
                <a:solidFill>
                  <a:schemeClr val="accent1"/>
                </a:solidFill>
              </a:rPr>
              <a:t>I </a:t>
            </a:r>
            <a:r>
              <a:rPr lang="it-IT" sz="3000" b="1" dirty="0" smtClean="0">
                <a:solidFill>
                  <a:schemeClr val="accent1"/>
                </a:solidFill>
              </a:rPr>
              <a:t>tirocini</a:t>
            </a:r>
            <a:endParaRPr lang="it-IT" sz="3000" b="1" dirty="0">
              <a:solidFill>
                <a:schemeClr val="accent1"/>
              </a:solidFill>
            </a:endParaRPr>
          </a:p>
          <a:p>
            <a:r>
              <a:rPr lang="it-IT" sz="2000" dirty="0"/>
              <a:t>Esperienza di FORMAZIOME</a:t>
            </a:r>
          </a:p>
          <a:p>
            <a:r>
              <a:rPr lang="it-IT" sz="2000" dirty="0"/>
              <a:t>Esperienza in AZIENDA</a:t>
            </a:r>
          </a:p>
          <a:p>
            <a:r>
              <a:rPr lang="it-IT" sz="2000" dirty="0"/>
              <a:t>Durata da 3 a 6 mesi.</a:t>
            </a:r>
          </a:p>
          <a:p>
            <a:r>
              <a:rPr lang="it-IT" sz="2000" dirty="0"/>
              <a:t>Rimborso spese di 500 euro </a:t>
            </a:r>
          </a:p>
          <a:p>
            <a:r>
              <a:rPr lang="it-IT" sz="2000" dirty="0" smtClean="0"/>
              <a:t>al </a:t>
            </a:r>
            <a:r>
              <a:rPr lang="it-IT" sz="2000" dirty="0"/>
              <a:t>mese per il full time</a:t>
            </a:r>
          </a:p>
        </p:txBody>
      </p:sp>
    </p:spTree>
    <p:extLst>
      <p:ext uri="{BB962C8B-B14F-4D97-AF65-F5344CB8AC3E}">
        <p14:creationId xmlns:p14="http://schemas.microsoft.com/office/powerpoint/2010/main" val="414842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 di testo 2"/>
          <p:cNvSpPr txBox="1">
            <a:spLocks noChangeArrowheads="1"/>
          </p:cNvSpPr>
          <p:nvPr/>
        </p:nvSpPr>
        <p:spPr bwMode="auto">
          <a:xfrm>
            <a:off x="4333786" y="1430680"/>
            <a:ext cx="4702710" cy="5094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endParaRPr lang="it-IT" sz="3000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ffectLst/>
                <a:ea typeface="Calibri"/>
                <a:cs typeface="Times New Roman"/>
              </a:rPr>
              <a:t>PER RICEVERE INFORMAZIONI SUL MONDO DEL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FARE FORMAZIONE GRATIS</a:t>
            </a:r>
          </a:p>
          <a:p>
            <a:pPr marL="269875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rgbClr val="002060"/>
                </a:solidFill>
                <a:ea typeface="Calibri"/>
                <a:cs typeface="Times New Roman"/>
              </a:rPr>
              <a:t>PER CERCARE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CHIEDERE DOCUMENTI </a:t>
            </a:r>
            <a:r>
              <a:rPr lang="it-IT" sz="3000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utili al datore di lavoro per l’assunzione.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116632"/>
            <a:ext cx="8568952" cy="125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PERCHE’ ANDARE AL 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CENTRO PER L’IMPIEGO?</a:t>
            </a:r>
            <a:endParaRPr lang="it-IT" sz="45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-4067"/>
          <a:stretch/>
        </p:blipFill>
        <p:spPr>
          <a:xfrm>
            <a:off x="0" y="1286664"/>
            <a:ext cx="4860032" cy="50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26600" y="534732"/>
            <a:ext cx="7917400" cy="46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it-IT" sz="3000" b="1" dirty="0">
                <a:solidFill>
                  <a:schemeClr val="tx2"/>
                </a:solidFill>
                <a:ea typeface="Calibri"/>
                <a:cs typeface="Times New Roman"/>
              </a:rPr>
              <a:t>PER CERCARE LAVORO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C4CDD73-C1DA-FFE5-3B39-C1677A93ADB8}"/>
              </a:ext>
            </a:extLst>
          </p:cNvPr>
          <p:cNvSpPr/>
          <p:nvPr/>
        </p:nvSpPr>
        <p:spPr>
          <a:xfrm>
            <a:off x="1226600" y="0"/>
            <a:ext cx="7056784" cy="61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22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PERCHE’ ANDARE AL CENTRO PER L’IMPIEGO?</a:t>
            </a:r>
            <a:endParaRPr lang="it-IT" sz="22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C549EA-9396-0515-BD42-BC1297683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656"/>
            <a:ext cx="1047088" cy="1047088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564F4B82-A174-2EAD-D75B-F16290970DDB}"/>
              </a:ext>
            </a:extLst>
          </p:cNvPr>
          <p:cNvGrpSpPr/>
          <p:nvPr/>
        </p:nvGrpSpPr>
        <p:grpSpPr>
          <a:xfrm>
            <a:off x="3275856" y="1340768"/>
            <a:ext cx="5701312" cy="5078907"/>
            <a:chOff x="2771800" y="1210660"/>
            <a:chExt cx="5701312" cy="5078907"/>
          </a:xfrm>
        </p:grpSpPr>
        <p:pic>
          <p:nvPicPr>
            <p:cNvPr id="4" name="Immagine 3" descr="Immagine che contiene testo, elettronico, schermo&#10;&#10;Descrizione generata automaticamente">
              <a:extLst>
                <a:ext uri="{FF2B5EF4-FFF2-40B4-BE49-F238E27FC236}">
                  <a16:creationId xmlns:a16="http://schemas.microsoft.com/office/drawing/2014/main" id="{EF7045D4-A495-A40B-4D64-BB084E59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210660"/>
              <a:ext cx="5701312" cy="5078907"/>
            </a:xfrm>
            <a:prstGeom prst="rect">
              <a:avLst/>
            </a:prstGeom>
          </p:spPr>
        </p:pic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A4CA144-68E7-7187-3EDF-F9FC72F4FA24}"/>
                </a:ext>
              </a:extLst>
            </p:cNvPr>
            <p:cNvGrpSpPr/>
            <p:nvPr/>
          </p:nvGrpSpPr>
          <p:grpSpPr>
            <a:xfrm>
              <a:off x="3021650" y="1464350"/>
              <a:ext cx="5261734" cy="2802844"/>
              <a:chOff x="2994162" y="1419251"/>
              <a:chExt cx="5261734" cy="2802844"/>
            </a:xfrm>
          </p:grpSpPr>
          <p:pic>
            <p:nvPicPr>
              <p:cNvPr id="12" name="Immagine 11" descr="Immagine che contiene mappa&#10;&#10;Descrizione generata automaticamente">
                <a:extLst>
                  <a:ext uri="{FF2B5EF4-FFF2-40B4-BE49-F238E27FC236}">
                    <a16:creationId xmlns:a16="http://schemas.microsoft.com/office/drawing/2014/main" id="{B183D315-08BE-86E2-27DF-90C655AF4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4163" y="2320950"/>
                <a:ext cx="5256585" cy="1901145"/>
              </a:xfrm>
              <a:prstGeom prst="rect">
                <a:avLst/>
              </a:prstGeom>
            </p:spPr>
          </p:pic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C05056D4-EED2-B07F-8D93-631D61FCF5A7}"/>
                  </a:ext>
                </a:extLst>
              </p:cNvPr>
              <p:cNvSpPr/>
              <p:nvPr/>
            </p:nvSpPr>
            <p:spPr>
              <a:xfrm>
                <a:off x="2994162" y="1943741"/>
                <a:ext cx="5256585" cy="4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25CD4EB4-06F5-A0D6-C5C1-9C5B61449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9311" y="1419251"/>
                <a:ext cx="5256585" cy="674338"/>
              </a:xfrm>
              <a:prstGeom prst="rect">
                <a:avLst/>
              </a:prstGeom>
            </p:spPr>
          </p:pic>
        </p:grp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13CCB2-732C-234E-0DFC-366CCDE3A5FC}"/>
              </a:ext>
            </a:extLst>
          </p:cNvPr>
          <p:cNvSpPr txBox="1"/>
          <p:nvPr/>
        </p:nvSpPr>
        <p:spPr>
          <a:xfrm>
            <a:off x="3531712" y="6278493"/>
            <a:ext cx="5287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/>
              <a:t>http://</a:t>
            </a:r>
            <a:r>
              <a:rPr lang="it-IT" sz="2500" b="1" dirty="0" err="1"/>
              <a:t>offertelavoro.regione.fvg.it</a:t>
            </a:r>
            <a:endParaRPr lang="it-IT" sz="2500" b="1" dirty="0"/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E92FBC67-32B3-94F6-9057-B00F564347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 r="22050"/>
          <a:stretch/>
        </p:blipFill>
        <p:spPr>
          <a:xfrm>
            <a:off x="32875" y="994922"/>
            <a:ext cx="3819045" cy="5619669"/>
          </a:xfrm>
          <a:prstGeom prst="rect">
            <a:avLst/>
          </a:prstGeom>
        </p:spPr>
      </p:pic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D039E6D-E989-387D-1A09-2E1DA37B8D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1495133" cy="26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9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26600" y="534732"/>
            <a:ext cx="7917400" cy="46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it-IT" sz="3000" b="1" dirty="0">
                <a:solidFill>
                  <a:schemeClr val="tx2"/>
                </a:solidFill>
                <a:ea typeface="Calibri"/>
                <a:cs typeface="Times New Roman"/>
              </a:rPr>
              <a:t>PER CERCARE LAVORO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C4CDD73-C1DA-FFE5-3B39-C1677A93ADB8}"/>
              </a:ext>
            </a:extLst>
          </p:cNvPr>
          <p:cNvSpPr/>
          <p:nvPr/>
        </p:nvSpPr>
        <p:spPr>
          <a:xfrm>
            <a:off x="1226600" y="0"/>
            <a:ext cx="7056784" cy="61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22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PERCHE’ ANDARE AL CENTRO PER L’IMPIEGO?</a:t>
            </a:r>
            <a:endParaRPr lang="it-IT" sz="22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C549EA-9396-0515-BD42-BC1297683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656"/>
            <a:ext cx="1047088" cy="1047088"/>
          </a:xfrm>
          <a:prstGeom prst="rect">
            <a:avLst/>
          </a:prstGeom>
        </p:spPr>
      </p:pic>
      <p:pic>
        <p:nvPicPr>
          <p:cNvPr id="14" name="Immagine 1">
            <a:extLst>
              <a:ext uri="{FF2B5EF4-FFF2-40B4-BE49-F238E27FC236}">
                <a16:creationId xmlns:a16="http://schemas.microsoft.com/office/drawing/2014/main" id="{F3227271-EBD8-BADD-65DF-0FBC531E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58" y="167885"/>
            <a:ext cx="1011787" cy="10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49BCBBEB-1CC6-45C6-8A13-F396D2BE2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940963"/>
              </p:ext>
            </p:extLst>
          </p:nvPr>
        </p:nvGraphicFramePr>
        <p:xfrm>
          <a:off x="179512" y="3276582"/>
          <a:ext cx="8765033" cy="315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94233" y="2143785"/>
            <a:ext cx="88503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</a:rPr>
              <a:t>Il SI.CON.TE offre un servizio specialistico di incontro domanda e offerta </a:t>
            </a:r>
            <a:r>
              <a:rPr lang="it-IT" altLang="it-IT" sz="1800" dirty="0"/>
              <a:t>per le seguenti figure professionali: </a:t>
            </a:r>
            <a:r>
              <a:rPr lang="it-IT" altLang="it-IT" sz="1800" b="1" u="sng" dirty="0">
                <a:solidFill>
                  <a:srgbClr val="000000"/>
                </a:solidFill>
              </a:rPr>
              <a:t>ASSISTENTI </a:t>
            </a:r>
            <a:r>
              <a:rPr lang="it-IT" altLang="it-IT" sz="2000" b="1" u="sng" dirty="0">
                <a:solidFill>
                  <a:srgbClr val="000000"/>
                </a:solidFill>
              </a:rPr>
              <a:t>FAMILIARI, BABYSITTER </a:t>
            </a:r>
            <a:r>
              <a:rPr lang="it-IT" altLang="it-IT" sz="2000" u="sng" dirty="0">
                <a:solidFill>
                  <a:srgbClr val="000000"/>
                </a:solidFill>
              </a:rPr>
              <a:t>e</a:t>
            </a:r>
            <a:r>
              <a:rPr lang="it-IT" altLang="it-IT" sz="2000" b="1" u="sng" dirty="0">
                <a:solidFill>
                  <a:srgbClr val="000000"/>
                </a:solidFill>
              </a:rPr>
              <a:t> COLF</a:t>
            </a:r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76324" y="1467204"/>
            <a:ext cx="8724900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3000" b="1" dirty="0" smtClean="0">
                <a:solidFill>
                  <a:srgbClr val="002060"/>
                </a:solidFill>
              </a:rPr>
              <a:t>LAVORO </a:t>
            </a:r>
            <a:r>
              <a:rPr lang="it-IT" altLang="it-IT" sz="3000" b="1" dirty="0">
                <a:solidFill>
                  <a:srgbClr val="002060"/>
                </a:solidFill>
              </a:rPr>
              <a:t>NELL’AMBITO DOMESTICO</a:t>
            </a:r>
          </a:p>
        </p:txBody>
      </p:sp>
    </p:spTree>
    <p:extLst>
      <p:ext uri="{BB962C8B-B14F-4D97-AF65-F5344CB8AC3E}">
        <p14:creationId xmlns:p14="http://schemas.microsoft.com/office/powerpoint/2010/main" val="204499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9"/>
          <a:stretch/>
        </p:blipFill>
        <p:spPr>
          <a:xfrm>
            <a:off x="395536" y="2075104"/>
            <a:ext cx="8244408" cy="4090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620688"/>
            <a:ext cx="9144000" cy="293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it-IT" sz="6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SERVIZI PER </a:t>
            </a:r>
          </a:p>
          <a:p>
            <a:pPr algn="ctr">
              <a:lnSpc>
                <a:spcPts val="5500"/>
              </a:lnSpc>
            </a:pPr>
            <a:r>
              <a:rPr lang="it-IT" sz="6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RICERCA </a:t>
            </a:r>
          </a:p>
          <a:p>
            <a:pPr algn="ctr">
              <a:lnSpc>
                <a:spcPts val="5500"/>
              </a:lnSpc>
            </a:pPr>
            <a:r>
              <a:rPr lang="it-IT" sz="6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 LAVORO: I CENTRI</a:t>
            </a:r>
          </a:p>
          <a:p>
            <a:pPr algn="ctr">
              <a:lnSpc>
                <a:spcPts val="5500"/>
              </a:lnSpc>
            </a:pPr>
            <a:r>
              <a:rPr lang="it-IT" sz="6000" b="1" dirty="0">
                <a:solidFill>
                  <a:schemeClr val="tx2"/>
                </a:solidFill>
                <a:latin typeface="DecimaWE Rg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PER L’IMPIEGO</a:t>
            </a:r>
          </a:p>
        </p:txBody>
      </p:sp>
    </p:spTree>
    <p:extLst>
      <p:ext uri="{BB962C8B-B14F-4D97-AF65-F5344CB8AC3E}">
        <p14:creationId xmlns:p14="http://schemas.microsoft.com/office/powerpoint/2010/main" val="146850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323850" y="2224757"/>
            <a:ext cx="3063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000000"/>
                </a:solidFill>
                <a:latin typeface="DecimaWE Rg" panose="02000000000000000000" pitchFamily="2" charset="0"/>
              </a:rPr>
              <a:t>L’operatività del Programma SI.CON.TE è garantita dalla presenza di </a:t>
            </a:r>
            <a:r>
              <a:rPr lang="it-IT" altLang="it-IT" sz="2600" b="1" dirty="0">
                <a:solidFill>
                  <a:srgbClr val="000000"/>
                </a:solidFill>
                <a:latin typeface="DecimaWE Rg" panose="02000000000000000000" pitchFamily="2" charset="0"/>
              </a:rPr>
              <a:t>sportelli territoriali </a:t>
            </a:r>
            <a:r>
              <a:rPr lang="it-IT" altLang="it-IT" sz="2600" dirty="0">
                <a:solidFill>
                  <a:srgbClr val="000000"/>
                </a:solidFill>
                <a:latin typeface="DecimaWE Rg" panose="02000000000000000000" pitchFamily="2" charset="0"/>
              </a:rPr>
              <a:t>attivi dal </a:t>
            </a:r>
            <a:r>
              <a:rPr lang="it-IT" altLang="it-IT" sz="2600" b="1" dirty="0">
                <a:solidFill>
                  <a:srgbClr val="000000"/>
                </a:solidFill>
                <a:latin typeface="DecimaWE Rg" panose="02000000000000000000" pitchFamily="2" charset="0"/>
              </a:rPr>
              <a:t>lunedì al venerdì dalle 9 alle 13</a:t>
            </a:r>
            <a:endParaRPr lang="it-IT" altLang="it-IT" sz="2600" b="1" dirty="0">
              <a:latin typeface="DecimaWE Rg" panose="02000000000000000000" pitchFamily="2" charset="0"/>
            </a:endParaRPr>
          </a:p>
        </p:txBody>
      </p:sp>
      <p:pic>
        <p:nvPicPr>
          <p:cNvPr id="5123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83488" r="2939" b="1437"/>
          <a:stretch>
            <a:fillRect/>
          </a:stretch>
        </p:blipFill>
        <p:spPr bwMode="auto">
          <a:xfrm>
            <a:off x="3729038" y="1137364"/>
            <a:ext cx="48974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7517" y="1339851"/>
            <a:ext cx="3698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arrotondato 13"/>
          <p:cNvSpPr/>
          <p:nvPr/>
        </p:nvSpPr>
        <p:spPr>
          <a:xfrm>
            <a:off x="320943" y="1052736"/>
            <a:ext cx="2457450" cy="852488"/>
          </a:xfrm>
          <a:prstGeom prst="roundRect">
            <a:avLst/>
          </a:prstGeom>
          <a:solidFill>
            <a:srgbClr val="FF6699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it-IT" sz="2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Numero unico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it-IT" sz="2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 la famiglia</a:t>
            </a:r>
            <a:endParaRPr lang="it-IT" sz="2200" dirty="0">
              <a:solidFill>
                <a:schemeClr val="bg1"/>
              </a:solidFill>
              <a:latin typeface="+mj-lt"/>
              <a:ea typeface="+mj-ea"/>
              <a:cs typeface="+mj-cs"/>
              <a:sym typeface="Verdana"/>
            </a:endParaRPr>
          </a:p>
        </p:txBody>
      </p:sp>
      <p:grpSp>
        <p:nvGrpSpPr>
          <p:cNvPr id="5126" name="Gruppo 6"/>
          <p:cNvGrpSpPr>
            <a:grpSpLocks/>
          </p:cNvGrpSpPr>
          <p:nvPr/>
        </p:nvGrpSpPr>
        <p:grpSpPr bwMode="auto">
          <a:xfrm>
            <a:off x="-9525" y="6253163"/>
            <a:ext cx="4859338" cy="604837"/>
            <a:chOff x="-9937" y="6052929"/>
            <a:chExt cx="6474089" cy="805070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094"/>
              <a:ext cx="158627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8467" y="6112094"/>
              <a:ext cx="158627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907" y="6112094"/>
              <a:ext cx="158626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2770" y="6112094"/>
              <a:ext cx="160742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749" y="6112094"/>
              <a:ext cx="158627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188" y="6112094"/>
              <a:ext cx="158626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8167" y="6112094"/>
              <a:ext cx="158627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4456" y="6112094"/>
              <a:ext cx="160742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4010" y="6112094"/>
              <a:ext cx="158626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74" y="6112094"/>
              <a:ext cx="158626" cy="74590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5141" name="Immagin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80"/>
            <a:stretch>
              <a:fillRect/>
            </a:stretch>
          </p:blipFill>
          <p:spPr bwMode="auto">
            <a:xfrm>
              <a:off x="3478699" y="6052929"/>
              <a:ext cx="2985453" cy="74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53163"/>
            <a:ext cx="15398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CasellaDiTesto 3"/>
          <p:cNvSpPr txBox="1">
            <a:spLocks noChangeArrowheads="1"/>
          </p:cNvSpPr>
          <p:nvPr/>
        </p:nvSpPr>
        <p:spPr bwMode="auto">
          <a:xfrm>
            <a:off x="3754438" y="1945361"/>
            <a:ext cx="2663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DecimaWE Rg" panose="02000000000000000000" pitchFamily="2" charset="0"/>
              </a:rPr>
              <a:t>Trieste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DecimaWE Rg" panose="02000000000000000000" pitchFamily="2" charset="0"/>
              </a:rPr>
              <a:t>Scala Cappuccini, 1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040 3772899 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siconte.trieste@regione.fvg.it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/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400" b="1" dirty="0">
                <a:latin typeface="DecimaWE Rg" panose="02000000000000000000" pitchFamily="2" charset="0"/>
              </a:rPr>
              <a:t>Gorizia</a:t>
            </a:r>
            <a:r>
              <a:rPr lang="it-IT" altLang="it-IT" sz="1200" dirty="0">
                <a:latin typeface="DecimaWE Rg" panose="02000000000000000000" pitchFamily="2" charset="0"/>
              </a:rPr>
              <a:t/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Corso Italia, 55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0481 386666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siconte.gorizia@regione.fvg.it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200" dirty="0">
              <a:latin typeface="DecimaWE Rg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DecimaWE Rg" panose="02000000000000000000" pitchFamily="2" charset="0"/>
              </a:rPr>
              <a:t>Monfalcone</a:t>
            </a:r>
            <a:r>
              <a:rPr lang="it-IT" altLang="it-IT" sz="1200" dirty="0">
                <a:latin typeface="DecimaWE Rg" panose="02000000000000000000" pitchFamily="2" charset="0"/>
              </a:rPr>
              <a:t/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Piazzale Salvo D'Acquisto, 3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0481 386650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siconte.monfalcone@regione.fvg.it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200" dirty="0">
              <a:latin typeface="DecimaWE Rg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DecimaWE Rg" panose="02000000000000000000" pitchFamily="2" charset="0"/>
              </a:rPr>
              <a:t>Udine</a:t>
            </a:r>
            <a:r>
              <a:rPr lang="it-IT" altLang="it-IT" sz="1200" dirty="0">
                <a:latin typeface="DecimaWE Rg" panose="02000000000000000000" pitchFamily="2" charset="0"/>
              </a:rPr>
              <a:t/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Viale </a:t>
            </a:r>
            <a:r>
              <a:rPr lang="it-IT" altLang="it-IT" sz="1200" dirty="0" err="1">
                <a:latin typeface="DecimaWE Rg" panose="02000000000000000000" pitchFamily="2" charset="0"/>
              </a:rPr>
              <a:t>Duodo</a:t>
            </a:r>
            <a:r>
              <a:rPr lang="it-IT" altLang="it-IT" sz="1200" dirty="0">
                <a:latin typeface="DecimaWE Rg" panose="02000000000000000000" pitchFamily="2" charset="0"/>
              </a:rPr>
              <a:t>, 3</a:t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0432 207881 siconte.udine@regione.fvg.it</a:t>
            </a:r>
          </a:p>
        </p:txBody>
      </p:sp>
      <p:sp>
        <p:nvSpPr>
          <p:cNvPr id="5129" name="CasellaDiTesto 4"/>
          <p:cNvSpPr txBox="1">
            <a:spLocks noChangeArrowheads="1"/>
          </p:cNvSpPr>
          <p:nvPr/>
        </p:nvSpPr>
        <p:spPr bwMode="auto">
          <a:xfrm>
            <a:off x="6423943" y="2318059"/>
            <a:ext cx="24749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DecimaWE Rg" panose="02000000000000000000" pitchFamily="2" charset="0"/>
              </a:rPr>
              <a:t>Codroipo</a:t>
            </a:r>
            <a:r>
              <a:rPr lang="it-IT" altLang="it-IT" sz="1200" dirty="0">
                <a:latin typeface="DecimaWE Rg" panose="02000000000000000000" pitchFamily="2" charset="0"/>
              </a:rPr>
              <a:t/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Via Balilla, 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DecimaWE Rg" panose="02000000000000000000" pitchFamily="2" charset="0"/>
              </a:rPr>
              <a:t>0432 207881 siconte.udine@regione.fvg.it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200" dirty="0">
              <a:latin typeface="DecimaWE Rg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DecimaWE Rg" panose="02000000000000000000" pitchFamily="2" charset="0"/>
              </a:rPr>
              <a:t>Tolmezzo</a:t>
            </a:r>
            <a:r>
              <a:rPr lang="it-IT" altLang="it-IT" sz="1200" dirty="0">
                <a:latin typeface="DecimaWE Rg" panose="02000000000000000000" pitchFamily="2" charset="0"/>
              </a:rPr>
              <a:t/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Via Matteotti 19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DecimaWE Rg" panose="02000000000000000000" pitchFamily="2" charset="0"/>
              </a:rPr>
              <a:t>0432.207816 siconte.tolmezzo@regione.fvg.it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200" dirty="0">
              <a:latin typeface="DecimaWE Rg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DecimaWE Rg" panose="02000000000000000000" pitchFamily="2" charset="0"/>
              </a:rPr>
              <a:t>Pordenone</a:t>
            </a:r>
            <a:r>
              <a:rPr lang="it-IT" altLang="it-IT" sz="1200" dirty="0">
                <a:latin typeface="DecimaWE Rg" panose="02000000000000000000" pitchFamily="2" charset="0"/>
              </a:rPr>
              <a:t/>
            </a:r>
            <a:br>
              <a:rPr lang="it-IT" altLang="it-IT" sz="1200" dirty="0">
                <a:latin typeface="DecimaWE Rg" panose="02000000000000000000" pitchFamily="2" charset="0"/>
              </a:rPr>
            </a:br>
            <a:r>
              <a:rPr lang="it-IT" altLang="it-IT" sz="1200" dirty="0">
                <a:latin typeface="DecimaWE Rg" panose="02000000000000000000" pitchFamily="2" charset="0"/>
              </a:rPr>
              <a:t>Largo San Giorgio, 12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DecimaWE Rg" panose="02000000000000000000" pitchFamily="2" charset="0"/>
              </a:rPr>
              <a:t>0434 529399 siconte.pordenone@regione.fvg.it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200" dirty="0">
              <a:latin typeface="DecimaWE Rg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DecimaWE Rg" panose="02000000000000000000" pitchFamily="2" charset="0"/>
              </a:rPr>
              <a:t> </a:t>
            </a:r>
          </a:p>
        </p:txBody>
      </p:sp>
      <p:sp>
        <p:nvSpPr>
          <p:cNvPr id="5130" name="CasellaDiTesto 2"/>
          <p:cNvSpPr txBox="1">
            <a:spLocks noChangeArrowheads="1"/>
          </p:cNvSpPr>
          <p:nvPr/>
        </p:nvSpPr>
        <p:spPr bwMode="auto">
          <a:xfrm>
            <a:off x="280988" y="5756275"/>
            <a:ext cx="8785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DecimaWE Rg" panose="02000000000000000000" pitchFamily="2" charset="0"/>
              </a:rPr>
              <a:t>Sedi distaccate (apertura una volta la settimana): </a:t>
            </a:r>
            <a:r>
              <a:rPr lang="it-IT" altLang="it-IT" sz="1400" b="1" dirty="0">
                <a:latin typeface="DecimaWE Rg" panose="02000000000000000000" pitchFamily="2" charset="0"/>
              </a:rPr>
              <a:t>Muggia, Duina Aurisina, San Vito al Tagliamento, Gemona del Friuli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80232" y="7112"/>
            <a:ext cx="9001000" cy="11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spcAft>
                <a:spcPts val="0"/>
              </a:spcAft>
            </a:pPr>
            <a:r>
              <a:rPr lang="it-IT" b="1" dirty="0">
                <a:solidFill>
                  <a:srgbClr val="00B0F0"/>
                </a:solidFill>
                <a:ea typeface="Calibri"/>
                <a:cs typeface="Times New Roman"/>
              </a:rPr>
              <a:t>RICHIEDI UN INCONTRO</a:t>
            </a:r>
          </a:p>
          <a:p>
            <a:pPr>
              <a:lnSpc>
                <a:spcPts val="37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       </a:t>
            </a:r>
            <a:r>
              <a:rPr lang="it-IT" sz="3600" b="1" dirty="0">
                <a:solidFill>
                  <a:schemeClr val="tx2"/>
                </a:solidFill>
                <a:ea typeface="Calibri"/>
                <a:cs typeface="Times New Roman"/>
              </a:rPr>
              <a:t>CON NOI!</a:t>
            </a:r>
            <a:endParaRPr lang="it-IT" sz="36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  <p:pic>
        <p:nvPicPr>
          <p:cNvPr id="23" name="Immagine 1">
            <a:extLst>
              <a:ext uri="{FF2B5EF4-FFF2-40B4-BE49-F238E27FC236}">
                <a16:creationId xmlns:a16="http://schemas.microsoft.com/office/drawing/2014/main" id="{F3227271-EBD8-BADD-65DF-0FBC531E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82257"/>
            <a:ext cx="1011787" cy="10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9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 di testo 2"/>
          <p:cNvSpPr txBox="1">
            <a:spLocks noChangeArrowheads="1"/>
          </p:cNvSpPr>
          <p:nvPr/>
        </p:nvSpPr>
        <p:spPr bwMode="auto">
          <a:xfrm>
            <a:off x="4333786" y="1142648"/>
            <a:ext cx="4558694" cy="5094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endParaRPr lang="it-IT" sz="3000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ffectLst/>
                <a:ea typeface="Calibri"/>
                <a:cs typeface="Times New Roman"/>
              </a:rPr>
              <a:t>PER RICEVERE INFORMAZIONI SUL MONDO DEL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  <a:p>
            <a:pPr marL="269875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FARE FORMAZIONE GRATIS</a:t>
            </a:r>
          </a:p>
          <a:p>
            <a:pPr marL="269875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PER CERCARE LAVORO</a:t>
            </a: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</a:pPr>
            <a:endParaRPr lang="it-IT" sz="3000" b="1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marL="269875" lvl="0" indent="-261938">
              <a:lnSpc>
                <a:spcPts val="2800"/>
              </a:lnSpc>
              <a:spcAft>
                <a:spcPts val="0"/>
              </a:spcAft>
              <a:buFont typeface="Symbol"/>
              <a:buChar char=""/>
            </a:pPr>
            <a:r>
              <a:rPr lang="it-IT" sz="3000" b="1" dirty="0">
                <a:solidFill>
                  <a:srgbClr val="002060"/>
                </a:solidFill>
                <a:ea typeface="Calibri"/>
                <a:cs typeface="Times New Roman"/>
              </a:rPr>
              <a:t>PER CHIEDERE DOCUMENTI </a:t>
            </a:r>
            <a:r>
              <a:rPr lang="it-IT" sz="3000" dirty="0">
                <a:solidFill>
                  <a:srgbClr val="002060"/>
                </a:solidFill>
                <a:ea typeface="Calibri"/>
                <a:cs typeface="Times New Roman"/>
              </a:rPr>
              <a:t>utili al datore di lavoro per l’assunzione.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116632"/>
            <a:ext cx="8568952" cy="125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PERCHE’ ANDARE AL 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CENTRO PER L’IMPIEGO?</a:t>
            </a:r>
            <a:endParaRPr lang="it-IT" sz="45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-4067"/>
          <a:stretch/>
        </p:blipFill>
        <p:spPr>
          <a:xfrm>
            <a:off x="0" y="1286664"/>
            <a:ext cx="4860032" cy="50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96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1293BA5-F165-8581-8922-951EB6B8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759671"/>
            <a:ext cx="5171616" cy="3978166"/>
          </a:xfrm>
          <a:prstGeom prst="rect">
            <a:avLst/>
          </a:prstGeom>
        </p:spPr>
      </p:pic>
      <p:sp>
        <p:nvSpPr>
          <p:cNvPr id="3" name="Casella di testo 2"/>
          <p:cNvSpPr txBox="1">
            <a:spLocks noChangeArrowheads="1"/>
          </p:cNvSpPr>
          <p:nvPr/>
        </p:nvSpPr>
        <p:spPr bwMode="auto">
          <a:xfrm>
            <a:off x="395536" y="4365104"/>
            <a:ext cx="37804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Durante il colloquio, parleremo </a:t>
            </a:r>
          </a:p>
          <a:p>
            <a:pPr lvl="0">
              <a:spcAft>
                <a:spcPts val="0"/>
              </a:spcAft>
            </a:pP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di </a:t>
            </a:r>
            <a:r>
              <a:rPr lang="it-IT" sz="1600" b="1" dirty="0">
                <a:solidFill>
                  <a:schemeClr val="tx2"/>
                </a:solidFill>
                <a:ea typeface="Calibri"/>
                <a:cs typeface="Times New Roman"/>
              </a:rPr>
              <a:t>quello che hai fatto</a:t>
            </a:r>
            <a:r>
              <a:rPr lang="it-IT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, </a:t>
            </a:r>
            <a:r>
              <a:rPr lang="it-IT" sz="1600" dirty="0" smtClean="0">
                <a:solidFill>
                  <a:schemeClr val="tx2"/>
                </a:solidFill>
                <a:ea typeface="Calibri"/>
                <a:cs typeface="Times New Roman"/>
              </a:rPr>
              <a:t>di </a:t>
            </a: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quello che </a:t>
            </a:r>
            <a:r>
              <a:rPr lang="it-IT" sz="1600" b="1" dirty="0">
                <a:solidFill>
                  <a:schemeClr val="tx2"/>
                </a:solidFill>
                <a:ea typeface="Calibri"/>
                <a:cs typeface="Times New Roman"/>
              </a:rPr>
              <a:t>sai fare </a:t>
            </a:r>
            <a:r>
              <a:rPr lang="it-IT" sz="1600" dirty="0" smtClean="0">
                <a:solidFill>
                  <a:schemeClr val="tx2"/>
                </a:solidFill>
                <a:ea typeface="Calibri"/>
                <a:cs typeface="Times New Roman"/>
              </a:rPr>
              <a:t>e anche </a:t>
            </a: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del lavoro </a:t>
            </a:r>
            <a:r>
              <a:rPr lang="it-IT" sz="1600" dirty="0" smtClean="0">
                <a:solidFill>
                  <a:schemeClr val="tx2"/>
                </a:solidFill>
                <a:ea typeface="Calibri"/>
                <a:cs typeface="Times New Roman"/>
              </a:rPr>
              <a:t>che </a:t>
            </a:r>
            <a:r>
              <a:rPr lang="it-IT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vorresti </a:t>
            </a:r>
            <a:r>
              <a:rPr lang="it-IT" sz="1600" b="1" dirty="0">
                <a:solidFill>
                  <a:schemeClr val="tx2"/>
                </a:solidFill>
                <a:ea typeface="Calibri"/>
                <a:cs typeface="Times New Roman"/>
              </a:rPr>
              <a:t>fare</a:t>
            </a: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. </a:t>
            </a:r>
          </a:p>
          <a:p>
            <a:pPr lvl="0">
              <a:spcAft>
                <a:spcPts val="0"/>
              </a:spcAft>
            </a:pP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Poi valuteremo tutte </a:t>
            </a:r>
            <a:r>
              <a:rPr lang="it-IT" sz="1600" dirty="0" smtClean="0">
                <a:solidFill>
                  <a:schemeClr val="tx2"/>
                </a:solidFill>
                <a:ea typeface="Calibri"/>
                <a:cs typeface="Times New Roman"/>
              </a:rPr>
              <a:t>le possibilità offerte dai </a:t>
            </a: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nostri servizi, per </a:t>
            </a:r>
            <a:r>
              <a:rPr lang="it-IT" sz="1600" dirty="0" smtClean="0">
                <a:solidFill>
                  <a:schemeClr val="tx2"/>
                </a:solidFill>
                <a:ea typeface="Calibri"/>
                <a:cs typeface="Times New Roman"/>
              </a:rPr>
              <a:t>aiutarti </a:t>
            </a: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a </a:t>
            </a:r>
            <a:r>
              <a:rPr lang="it-IT" sz="1600" dirty="0" smtClean="0">
                <a:solidFill>
                  <a:schemeClr val="tx2"/>
                </a:solidFill>
                <a:ea typeface="Calibri"/>
                <a:cs typeface="Times New Roman"/>
              </a:rPr>
              <a:t>lavorare al </a:t>
            </a: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più presto </a:t>
            </a:r>
            <a:r>
              <a:rPr lang="it-IT" sz="1600" dirty="0" smtClean="0">
                <a:solidFill>
                  <a:schemeClr val="tx2"/>
                </a:solidFill>
                <a:ea typeface="Calibri"/>
                <a:cs typeface="Times New Roman"/>
              </a:rPr>
              <a:t>possibile in </a:t>
            </a:r>
            <a:r>
              <a:rPr lang="it-IT" sz="1600" dirty="0">
                <a:solidFill>
                  <a:schemeClr val="tx2"/>
                </a:solidFill>
                <a:ea typeface="Calibri"/>
                <a:cs typeface="Times New Roman"/>
              </a:rPr>
              <a:t>Friuli Venezia Giulia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715008" y="265346"/>
            <a:ext cx="7704856" cy="11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spcAft>
                <a:spcPts val="0"/>
              </a:spcAft>
            </a:pPr>
            <a:r>
              <a:rPr lang="it-IT" sz="5500" b="1" dirty="0">
                <a:solidFill>
                  <a:srgbClr val="00B0F0"/>
                </a:solidFill>
                <a:ea typeface="Calibri"/>
                <a:cs typeface="Times New Roman"/>
              </a:rPr>
              <a:t>RICHIEDI UN INCONTRO</a:t>
            </a:r>
          </a:p>
          <a:p>
            <a:pPr>
              <a:lnSpc>
                <a:spcPts val="37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       CON NOI!</a:t>
            </a:r>
            <a:endParaRPr lang="it-IT" sz="55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  <p:sp>
        <p:nvSpPr>
          <p:cNvPr id="6" name="Casella di testo 2">
            <a:extLst>
              <a:ext uri="{FF2B5EF4-FFF2-40B4-BE49-F238E27FC236}">
                <a16:creationId xmlns:a16="http://schemas.microsoft.com/office/drawing/2014/main" id="{1E46D0B2-1E89-9E87-688E-9CDEAB4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468152"/>
            <a:ext cx="7128792" cy="10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it-IT" sz="2800" b="1" dirty="0" smtClean="0">
                <a:solidFill>
                  <a:schemeClr val="tx2"/>
                </a:solidFill>
                <a:ea typeface="Calibri"/>
                <a:cs typeface="Times New Roman"/>
                <a:hlinkClick r:id="rId4"/>
              </a:rPr>
              <a:t>emergenzaucrainacpi@regione.fvg.it</a:t>
            </a:r>
            <a:r>
              <a:rPr lang="it-IT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</a:p>
          <a:p>
            <a:pPr lvl="0" algn="ctr">
              <a:spcAft>
                <a:spcPts val="0"/>
              </a:spcAft>
            </a:pPr>
            <a:r>
              <a:rPr lang="it-IT" sz="11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endParaRPr lang="it-IT" sz="11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Telefono: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Cpi </a:t>
            </a:r>
            <a:r>
              <a:rPr lang="it-IT" sz="1800" b="1" dirty="0">
                <a:solidFill>
                  <a:schemeClr val="tx2"/>
                </a:solidFill>
                <a:ea typeface="Calibri"/>
                <a:cs typeface="Times New Roman"/>
              </a:rPr>
              <a:t>di Udine +39 (0)432 </a:t>
            </a: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207701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Cpi di Trieste +39 (0)40 3772877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Cpi di Pordenone +39 (0)434 529292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Cpi di Gorizia +39 (0)481 386600 </a:t>
            </a:r>
          </a:p>
          <a:p>
            <a:pPr lvl="0" algn="ctr">
              <a:spcAft>
                <a:spcPts val="0"/>
              </a:spcAft>
            </a:pPr>
            <a:endParaRPr lang="it-IT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43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-6052"/>
            <a:ext cx="8993522" cy="1505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  <a:spcAft>
                <a:spcPts val="0"/>
              </a:spcAft>
            </a:pPr>
            <a:r>
              <a:rPr lang="it-IT" sz="3600" b="1" dirty="0" smtClean="0">
                <a:solidFill>
                  <a:srgbClr val="00B0F0"/>
                </a:solidFill>
                <a:ea typeface="Calibri"/>
                <a:cs typeface="Times New Roman"/>
              </a:rPr>
              <a:t>COMPILA IL TUO CV CON NOI</a:t>
            </a:r>
            <a:endParaRPr lang="it-IT" sz="3600" b="1" dirty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it-IT" sz="2800" b="1" dirty="0">
                <a:solidFill>
                  <a:schemeClr val="tx2"/>
                </a:solidFill>
                <a:ea typeface="Calibri"/>
                <a:cs typeface="Times New Roman"/>
              </a:rPr>
              <a:t>       lo STRUMENTO EUROPEO DI DETERMINAZIONE DELLE COMPETENZE (</a:t>
            </a:r>
            <a:r>
              <a:rPr lang="it-IT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1)</a:t>
            </a:r>
            <a:endParaRPr lang="it-IT" sz="28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  <p:sp>
        <p:nvSpPr>
          <p:cNvPr id="6" name="Casella di testo 2">
            <a:extLst>
              <a:ext uri="{FF2B5EF4-FFF2-40B4-BE49-F238E27FC236}">
                <a16:creationId xmlns:a16="http://schemas.microsoft.com/office/drawing/2014/main" id="{1E46D0B2-1E89-9E87-688E-9CDEAB4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474521"/>
            <a:ext cx="6624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spcAft>
                <a:spcPts val="0"/>
              </a:spcAft>
              <a:buAutoNum type="arabicParenR"/>
            </a:pP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Accedi alla pagina </a:t>
            </a: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  <a:hlinkClick r:id="rId3"/>
              </a:rPr>
              <a:t>https</a:t>
            </a:r>
            <a:r>
              <a:rPr lang="it-IT" sz="1800" b="1" dirty="0">
                <a:solidFill>
                  <a:schemeClr val="tx2"/>
                </a:solidFill>
                <a:ea typeface="Calibri"/>
                <a:cs typeface="Times New Roman"/>
                <a:hlinkClick r:id="rId3"/>
              </a:rPr>
              <a:t>://ec.europa.eu/migrantskills</a:t>
            </a: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  <a:hlinkClick r:id="rId3"/>
              </a:rPr>
              <a:t>/#/</a:t>
            </a:r>
            <a:endParaRPr lang="it-IT" sz="1800" b="1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4"/>
          <a:srcRect l="22961" t="14950" r="23682" b="13117"/>
          <a:stretch/>
        </p:blipFill>
        <p:spPr bwMode="auto">
          <a:xfrm>
            <a:off x="179512" y="1971284"/>
            <a:ext cx="5832648" cy="470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 di testo 2">
            <a:extLst>
              <a:ext uri="{FF2B5EF4-FFF2-40B4-BE49-F238E27FC236}">
                <a16:creationId xmlns:a16="http://schemas.microsoft.com/office/drawing/2014/main" id="{1E46D0B2-1E89-9E87-688E-9CDEAB4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133" y="2132856"/>
            <a:ext cx="27953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2) Imposta la tua </a:t>
            </a:r>
            <a:r>
              <a:rPr lang="it-IT" sz="1800" b="1" dirty="0" smtClean="0">
                <a:solidFill>
                  <a:schemeClr val="accent6"/>
                </a:solidFill>
                <a:ea typeface="Calibri"/>
                <a:cs typeface="Times New Roman"/>
              </a:rPr>
              <a:t>LINGUA</a:t>
            </a: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</a:p>
          <a:p>
            <a:pPr marL="342900" lvl="0" indent="-342900">
              <a:spcAft>
                <a:spcPts val="0"/>
              </a:spcAft>
              <a:buAutoNum type="arabicParenR"/>
            </a:pPr>
            <a:endParaRPr lang="it-IT" sz="1800" b="1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4469941" y="2034946"/>
            <a:ext cx="1728192" cy="52995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 di testo 2">
            <a:extLst>
              <a:ext uri="{FF2B5EF4-FFF2-40B4-BE49-F238E27FC236}">
                <a16:creationId xmlns:a16="http://schemas.microsoft.com/office/drawing/2014/main" id="{1E46D0B2-1E89-9E87-688E-9CDEAB4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3969058"/>
            <a:ext cx="3167336" cy="248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it-IT" sz="1800" b="1" dirty="0">
                <a:solidFill>
                  <a:schemeClr val="tx2"/>
                </a:solidFill>
                <a:ea typeface="Calibri"/>
                <a:cs typeface="Times New Roman"/>
              </a:rPr>
              <a:t>3</a:t>
            </a:r>
            <a:r>
              <a:rPr lang="it-I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) Decidi se vuoi: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E2005B"/>
                </a:solidFill>
                <a:ea typeface="Calibri"/>
                <a:cs typeface="Times New Roman"/>
              </a:rPr>
              <a:t>CREARE UN NUOVO PROFILO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E2005B"/>
                </a:solidFill>
                <a:ea typeface="Calibri"/>
                <a:cs typeface="Times New Roman"/>
              </a:rPr>
              <a:t>IMPORTARE UN PROFILO ESISTENTE </a:t>
            </a:r>
            <a:r>
              <a:rPr lang="it-IT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(una volta  scaricato/esportato, il Profilo può essere aggiornato in qualsiasi momento, da te o dagli operatori del Centro per l’Impiego)</a:t>
            </a:r>
          </a:p>
          <a:p>
            <a:pPr marL="342900" lvl="0" indent="-342900">
              <a:spcAft>
                <a:spcPts val="0"/>
              </a:spcAft>
              <a:buAutoNum type="arabicParenR"/>
            </a:pPr>
            <a:endParaRPr lang="it-IT" sz="1800" b="1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760457" y="5910378"/>
            <a:ext cx="2736304" cy="792088"/>
          </a:xfrm>
          <a:prstGeom prst="ellipse">
            <a:avLst/>
          </a:prstGeom>
          <a:noFill/>
          <a:ln>
            <a:solidFill>
              <a:srgbClr val="E20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86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 di testo 2">
            <a:extLst>
              <a:ext uri="{FF2B5EF4-FFF2-40B4-BE49-F238E27FC236}">
                <a16:creationId xmlns:a16="http://schemas.microsoft.com/office/drawing/2014/main" id="{1E46D0B2-1E89-9E87-688E-9CDEAB4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431" y="2103591"/>
            <a:ext cx="3059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it-IT" sz="1600" b="1" dirty="0">
                <a:solidFill>
                  <a:schemeClr val="tx2"/>
                </a:solidFill>
                <a:ea typeface="Calibri"/>
                <a:cs typeface="Times New Roman"/>
              </a:rPr>
              <a:t>4</a:t>
            </a:r>
            <a:r>
              <a:rPr lang="it-IT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) Inizia a </a:t>
            </a:r>
            <a:r>
              <a:rPr lang="it-IT" sz="1600" b="1" dirty="0" smtClean="0">
                <a:solidFill>
                  <a:srgbClr val="00B050"/>
                </a:solidFill>
                <a:ea typeface="Calibri"/>
                <a:cs typeface="Times New Roman"/>
              </a:rPr>
              <a:t>compilare i campi</a:t>
            </a:r>
          </a:p>
          <a:p>
            <a:pPr marL="342900" lvl="0" indent="-342900">
              <a:spcAft>
                <a:spcPts val="0"/>
              </a:spcAft>
              <a:buAutoNum type="arabicParenR"/>
            </a:pPr>
            <a:endParaRPr lang="it-IT" sz="1600" b="1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1" name="Casella di testo 2">
            <a:extLst>
              <a:ext uri="{FF2B5EF4-FFF2-40B4-BE49-F238E27FC236}">
                <a16:creationId xmlns:a16="http://schemas.microsoft.com/office/drawing/2014/main" id="{1E46D0B2-1E89-9E87-688E-9CDEAB4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431" y="3112242"/>
            <a:ext cx="2998143" cy="12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it-IT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5) Non dimenticarti di: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F3598"/>
                </a:solidFill>
                <a:ea typeface="Calibri"/>
                <a:cs typeface="Times New Roman"/>
              </a:rPr>
              <a:t>SCARICARE E SALVARE IL TUO PROFILO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F3598"/>
                </a:solidFill>
                <a:ea typeface="Calibri"/>
                <a:cs typeface="Times New Roman"/>
              </a:rPr>
              <a:t>INVIARLO VIA EMAIL</a:t>
            </a:r>
          </a:p>
          <a:p>
            <a:pPr lvl="0">
              <a:spcAft>
                <a:spcPts val="0"/>
              </a:spcAft>
            </a:pPr>
            <a:endParaRPr lang="it-IT" sz="1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it-IT" sz="1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it-IT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IMPORTANTE!</a:t>
            </a:r>
            <a:r>
              <a:rPr lang="it-IT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</a:p>
          <a:p>
            <a:pPr lvl="0">
              <a:spcAft>
                <a:spcPts val="0"/>
              </a:spcAft>
            </a:pPr>
            <a:r>
              <a:rPr lang="it-IT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Se hai già iniziato a creare un Profilo, e hai già un appuntamento con il Centro per l’Impiego, o hai in mente di fissarlo, inviaci il tuo Profilo all’email </a:t>
            </a:r>
            <a:r>
              <a:rPr lang="it-IT" sz="1400" b="1" dirty="0" smtClean="0">
                <a:solidFill>
                  <a:schemeClr val="tx2"/>
                </a:solidFill>
                <a:ea typeface="Calibri"/>
                <a:cs typeface="Times New Roman"/>
                <a:hlinkClick r:id="rId3"/>
              </a:rPr>
              <a:t>emergenzaucrainacpi@regione.fvg.it</a:t>
            </a:r>
            <a:endParaRPr lang="it-IT" sz="1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it-IT" sz="1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it-IT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</a:p>
          <a:p>
            <a:pPr lvl="0">
              <a:spcAft>
                <a:spcPts val="0"/>
              </a:spcAft>
            </a:pPr>
            <a:endParaRPr lang="it-IT" sz="1600" b="1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6" name="Immagine 15"/>
          <p:cNvPicPr/>
          <p:nvPr/>
        </p:nvPicPr>
        <p:blipFill rotWithShape="1">
          <a:blip r:embed="rId4"/>
          <a:srcRect l="25524" t="21859" r="27007" b="11732"/>
          <a:stretch/>
        </p:blipFill>
        <p:spPr bwMode="auto">
          <a:xfrm>
            <a:off x="121321" y="1340768"/>
            <a:ext cx="5845051" cy="467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e 16"/>
          <p:cNvSpPr/>
          <p:nvPr/>
        </p:nvSpPr>
        <p:spPr>
          <a:xfrm>
            <a:off x="150640" y="3789040"/>
            <a:ext cx="1656184" cy="17281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 di testo 2">
            <a:extLst>
              <a:ext uri="{FF2B5EF4-FFF2-40B4-BE49-F238E27FC236}">
                <a16:creationId xmlns:a16="http://schemas.microsoft.com/office/drawing/2014/main" id="{1E46D0B2-1E89-9E87-688E-9CDEAB4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137" y="6139913"/>
            <a:ext cx="54726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it-IT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Gli operatori dei Centri per l’Impiego potranno così recuperarlo e completare le informazioni con te durante il colloquio individuale</a:t>
            </a:r>
          </a:p>
        </p:txBody>
      </p:sp>
      <p:sp>
        <p:nvSpPr>
          <p:cNvPr id="22" name="Ovale 21"/>
          <p:cNvSpPr/>
          <p:nvPr/>
        </p:nvSpPr>
        <p:spPr>
          <a:xfrm>
            <a:off x="323528" y="3284984"/>
            <a:ext cx="2160240" cy="504056"/>
          </a:xfrm>
          <a:prstGeom prst="ellipse">
            <a:avLst/>
          </a:prstGeom>
          <a:noFill/>
          <a:ln>
            <a:solidFill>
              <a:srgbClr val="CF3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791" y="-91311"/>
            <a:ext cx="8993522" cy="1505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  <a:spcAft>
                <a:spcPts val="0"/>
              </a:spcAft>
            </a:pPr>
            <a:r>
              <a:rPr lang="it-IT" sz="3600" b="1" dirty="0" smtClean="0">
                <a:solidFill>
                  <a:srgbClr val="00B0F0"/>
                </a:solidFill>
                <a:ea typeface="Calibri"/>
                <a:cs typeface="Times New Roman"/>
              </a:rPr>
              <a:t>COMPILA IL TUO CV CON NOI</a:t>
            </a:r>
            <a:endParaRPr lang="it-IT" sz="3600" b="1" dirty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it-IT" sz="2800" b="1" dirty="0">
                <a:solidFill>
                  <a:schemeClr val="tx2"/>
                </a:solidFill>
                <a:ea typeface="Calibri"/>
                <a:cs typeface="Times New Roman"/>
              </a:rPr>
              <a:t>       lo STRUMENTO EUROPEO DI DETERMINAZIONE DELLE COMPETENZE </a:t>
            </a:r>
            <a:r>
              <a:rPr lang="it-IT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(</a:t>
            </a:r>
            <a:r>
              <a:rPr lang="it-IT" sz="2800" b="1" dirty="0">
                <a:solidFill>
                  <a:schemeClr val="tx2"/>
                </a:solidFill>
                <a:ea typeface="Calibri"/>
                <a:cs typeface="Times New Roman"/>
              </a:rPr>
              <a:t>2</a:t>
            </a:r>
            <a:r>
              <a:rPr lang="it-IT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endParaRPr lang="it-IT" sz="28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018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116462" y="6431874"/>
            <a:ext cx="3216399" cy="38150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1325781" y="1414734"/>
            <a:ext cx="6858000" cy="16523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000" b="1" cap="all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</a:rPr>
              <a:t>LE PROFESSIONI MEDICO-SANITARIE: </a:t>
            </a:r>
          </a:p>
          <a:p>
            <a:pPr>
              <a:lnSpc>
                <a:spcPts val="3000"/>
              </a:lnSpc>
            </a:pPr>
            <a:r>
              <a:rPr lang="it-IT" sz="3000" b="1" cap="all" dirty="0">
                <a:latin typeface="DecimaWE Rg" panose="02000000000000000000" pitchFamily="2" charset="0"/>
              </a:rPr>
              <a:t>IL Passaporto Europeo delle Qualifiche </a:t>
            </a:r>
          </a:p>
          <a:p>
            <a:pPr>
              <a:lnSpc>
                <a:spcPts val="3000"/>
              </a:lnSpc>
            </a:pPr>
            <a:r>
              <a:rPr lang="it-IT" sz="3000" b="1" cap="all" dirty="0">
                <a:latin typeface="DecimaWE Rg" panose="02000000000000000000" pitchFamily="2" charset="0"/>
              </a:rPr>
              <a:t>per i Rifugiati (EQPR)</a:t>
            </a:r>
          </a:p>
        </p:txBody>
      </p:sp>
      <p:pic>
        <p:nvPicPr>
          <p:cNvPr id="27" name="Immagine 26"/>
          <p:cNvPicPr/>
          <p:nvPr/>
        </p:nvPicPr>
        <p:blipFill rotWithShape="1">
          <a:blip r:embed="rId4"/>
          <a:srcRect l="56028" t="32761" r="32891" b="49751"/>
          <a:stretch/>
        </p:blipFill>
        <p:spPr bwMode="auto">
          <a:xfrm>
            <a:off x="87372" y="91066"/>
            <a:ext cx="1307075" cy="1116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ttangolo 27"/>
          <p:cNvSpPr/>
          <p:nvPr/>
        </p:nvSpPr>
        <p:spPr>
          <a:xfrm>
            <a:off x="2186138" y="6293854"/>
            <a:ext cx="685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Direzione centrale lavoro, </a:t>
            </a:r>
          </a:p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formazione, istruzione e famiglia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229415" y="4047506"/>
            <a:ext cx="6626817" cy="622038"/>
            <a:chOff x="699177" y="4108396"/>
            <a:chExt cx="8835756" cy="829384"/>
          </a:xfrm>
        </p:grpSpPr>
        <p:pic>
          <p:nvPicPr>
            <p:cNvPr id="42" name="Immagine 41"/>
            <p:cNvPicPr/>
            <p:nvPr/>
          </p:nvPicPr>
          <p:blipFill rotWithShape="1">
            <a:blip r:embed="rId5"/>
            <a:srcRect l="40465" t="31277" r="36303" b="60307"/>
            <a:stretch/>
          </p:blipFill>
          <p:spPr bwMode="auto">
            <a:xfrm>
              <a:off x="699177" y="4108396"/>
              <a:ext cx="3113542" cy="524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Immagine 42"/>
            <p:cNvPicPr/>
            <p:nvPr/>
          </p:nvPicPr>
          <p:blipFill rotWithShape="1">
            <a:blip r:embed="rId5"/>
            <a:srcRect l="65450" t="31433" r="26923" b="58670"/>
            <a:stretch/>
          </p:blipFill>
          <p:spPr bwMode="auto">
            <a:xfrm>
              <a:off x="3871469" y="4196740"/>
              <a:ext cx="1022182" cy="741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Immagine 43"/>
            <p:cNvPicPr/>
            <p:nvPr/>
          </p:nvPicPr>
          <p:blipFill rotWithShape="1">
            <a:blip r:embed="rId5"/>
            <a:srcRect l="40465" t="41252" r="37267" b="50877"/>
            <a:stretch/>
          </p:blipFill>
          <p:spPr bwMode="auto">
            <a:xfrm>
              <a:off x="4893651" y="4185884"/>
              <a:ext cx="2984301" cy="4901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Immagine 44" descr="C:\Users\150649\Desktop\download.png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6" t="27909" r="5536" b="26967"/>
            <a:stretch/>
          </p:blipFill>
          <p:spPr bwMode="auto">
            <a:xfrm>
              <a:off x="7960538" y="4185884"/>
              <a:ext cx="1574395" cy="4325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uppo 12"/>
          <p:cNvGrpSpPr/>
          <p:nvPr/>
        </p:nvGrpSpPr>
        <p:grpSpPr>
          <a:xfrm>
            <a:off x="188496" y="4772653"/>
            <a:ext cx="8829095" cy="728169"/>
            <a:chOff x="251328" y="5220537"/>
            <a:chExt cx="11772126" cy="970892"/>
          </a:xfrm>
        </p:grpSpPr>
        <p:pic>
          <p:nvPicPr>
            <p:cNvPr id="46" name="Immagine 45" descr="ArmEnic (@arm_enic) / Twitter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0" t="39800" r="9400" b="39000"/>
            <a:stretch/>
          </p:blipFill>
          <p:spPr bwMode="auto">
            <a:xfrm>
              <a:off x="251328" y="5331402"/>
              <a:ext cx="1516380" cy="430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Immagine 46"/>
            <p:cNvPicPr/>
            <p:nvPr/>
          </p:nvPicPr>
          <p:blipFill rotWithShape="1">
            <a:blip r:embed="rId5"/>
            <a:srcRect l="54758" t="62293" r="32732" b="32797"/>
            <a:stretch/>
          </p:blipFill>
          <p:spPr bwMode="auto">
            <a:xfrm>
              <a:off x="1887070" y="5402493"/>
              <a:ext cx="1734883" cy="3592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Immagine 47"/>
            <p:cNvPicPr/>
            <p:nvPr/>
          </p:nvPicPr>
          <p:blipFill rotWithShape="1">
            <a:blip r:embed="rId5"/>
            <a:srcRect l="69331" t="57533" r="27114" b="30840"/>
            <a:stretch/>
          </p:blipFill>
          <p:spPr bwMode="auto">
            <a:xfrm>
              <a:off x="3630444" y="5220537"/>
              <a:ext cx="477352" cy="9708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0" name="Picture 6" descr="Anerkennung von Berufsqualifikation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74" y="5365466"/>
              <a:ext cx="1555959" cy="58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Immagine 48"/>
            <p:cNvPicPr/>
            <p:nvPr/>
          </p:nvPicPr>
          <p:blipFill rotWithShape="1">
            <a:blip r:embed="rId5"/>
            <a:srcRect l="50953" t="76323" r="37110" b="20556"/>
            <a:stretch/>
          </p:blipFill>
          <p:spPr bwMode="auto">
            <a:xfrm>
              <a:off x="5811785" y="5468445"/>
              <a:ext cx="1597419" cy="2145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Immagine 49"/>
            <p:cNvPicPr/>
            <p:nvPr/>
          </p:nvPicPr>
          <p:blipFill rotWithShape="1">
            <a:blip r:embed="rId5"/>
            <a:srcRect l="63723" t="74839" r="26315" b="18528"/>
            <a:stretch/>
          </p:blipFill>
          <p:spPr bwMode="auto">
            <a:xfrm>
              <a:off x="7442119" y="5393325"/>
              <a:ext cx="1313180" cy="490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Immagine 50"/>
            <p:cNvPicPr/>
            <p:nvPr/>
          </p:nvPicPr>
          <p:blipFill rotWithShape="1">
            <a:blip r:embed="rId5"/>
            <a:srcRect l="41429" t="88243" r="51207" b="6380"/>
            <a:stretch/>
          </p:blipFill>
          <p:spPr bwMode="auto">
            <a:xfrm>
              <a:off x="8788214" y="5433073"/>
              <a:ext cx="747877" cy="2984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Immagine 51"/>
            <p:cNvPicPr/>
            <p:nvPr/>
          </p:nvPicPr>
          <p:blipFill rotWithShape="1">
            <a:blip r:embed="rId5"/>
            <a:srcRect l="51510" t="88243" r="39986" b="6380"/>
            <a:stretch/>
          </p:blipFill>
          <p:spPr bwMode="auto">
            <a:xfrm>
              <a:off x="9629603" y="5416181"/>
              <a:ext cx="969539" cy="3318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Immagine 52"/>
            <p:cNvPicPr/>
            <p:nvPr/>
          </p:nvPicPr>
          <p:blipFill rotWithShape="1">
            <a:blip r:embed="rId5"/>
            <a:srcRect l="63258" t="88867" r="25919" b="7082"/>
            <a:stretch/>
          </p:blipFill>
          <p:spPr bwMode="auto">
            <a:xfrm>
              <a:off x="10623272" y="5433073"/>
              <a:ext cx="1400182" cy="2775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CasellaDiTesto 13"/>
          <p:cNvSpPr txBox="1"/>
          <p:nvPr/>
        </p:nvSpPr>
        <p:spPr>
          <a:xfrm>
            <a:off x="3755618" y="4676792"/>
            <a:ext cx="144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ENIC/NARIC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57138" y="3120267"/>
            <a:ext cx="774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sz="24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Qualifications </a:t>
            </a:r>
            <a:r>
              <a:rPr lang="it-IT" sz="24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Passport for </a:t>
            </a:r>
            <a:r>
              <a:rPr lang="it-IT" sz="2400" dirty="0" err="1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  <a:endParaRPr lang="it-IT" sz="24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nettore diritto 18"/>
          <p:cNvCxnSpPr/>
          <p:nvPr/>
        </p:nvCxnSpPr>
        <p:spPr>
          <a:xfrm flipV="1">
            <a:off x="3228076" y="3831163"/>
            <a:ext cx="2499644" cy="1281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4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110052" y="6360172"/>
            <a:ext cx="3644504" cy="453204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1184312" y="1078721"/>
            <a:ext cx="6858000" cy="84355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4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DecimaWE Rg" panose="02000000000000000000" pitchFamily="2" charset="0"/>
              </a:rPr>
              <a:t>FOCUS - LE PROFESSIONI MEDICO-SANITARIE: </a:t>
            </a:r>
          </a:p>
          <a:p>
            <a:pPr>
              <a:lnSpc>
                <a:spcPts val="2400"/>
              </a:lnSpc>
            </a:pPr>
            <a:r>
              <a:rPr lang="it-IT" sz="2400" b="1" cap="all" dirty="0">
                <a:latin typeface="DecimaWE Rg" panose="02000000000000000000" pitchFamily="2" charset="0"/>
              </a:rPr>
              <a:t>IL Passaporto Europeo delle Qualifiche </a:t>
            </a:r>
          </a:p>
          <a:p>
            <a:pPr>
              <a:lnSpc>
                <a:spcPts val="2400"/>
              </a:lnSpc>
            </a:pPr>
            <a:r>
              <a:rPr lang="it-IT" sz="2400" b="1" cap="all" dirty="0">
                <a:latin typeface="DecimaWE Rg" panose="02000000000000000000" pitchFamily="2" charset="0"/>
              </a:rPr>
              <a:t>per i Rifugiati (EQPR)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01709" y="2024845"/>
            <a:ext cx="8112452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1050" b="1" dirty="0">
              <a:latin typeface="DecimaWE Rg" panose="02000000000000000000" pitchFamily="2" charset="0"/>
            </a:endParaRP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fino al 4 marzo 2023</a:t>
            </a:r>
            <a:r>
              <a:rPr lang="it-IT" sz="1050" dirty="0"/>
              <a:t>, è consentito </a:t>
            </a:r>
            <a:r>
              <a:rPr lang="it-IT" sz="1050" b="1" dirty="0"/>
              <a:t>l'esercizio temporaneo delle qualifiche professionali sanitarie e della qualifica di operatore socio-sanitario ai professionisti cittadini ucraini </a:t>
            </a:r>
            <a:r>
              <a:rPr lang="it-IT" sz="1050" dirty="0"/>
              <a:t>residenti in Ucraina prima del 24 febbraio 2022 che intendono esercitare nel territorio nazionale, presso </a:t>
            </a:r>
            <a:r>
              <a:rPr lang="it-IT" sz="1050" b="1" dirty="0"/>
              <a:t>strutture sanitarie o sociosanitarie pubbliche o private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le strutture sanitarie  forniscono i nominativi dei professionisti ucraini </a:t>
            </a:r>
            <a:r>
              <a:rPr lang="it-IT" sz="1050" dirty="0"/>
              <a:t>reclutati alla Regione e all'Ordine professionale territorialmente competente</a:t>
            </a:r>
          </a:p>
        </p:txBody>
      </p:sp>
      <p:sp>
        <p:nvSpPr>
          <p:cNvPr id="2" name="Pentagono 1"/>
          <p:cNvSpPr/>
          <p:nvPr/>
        </p:nvSpPr>
        <p:spPr>
          <a:xfrm>
            <a:off x="333407" y="1970838"/>
            <a:ext cx="697906" cy="57259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300"/>
          </a:p>
        </p:txBody>
      </p:sp>
      <p:sp>
        <p:nvSpPr>
          <p:cNvPr id="26" name="Rettangolo 25"/>
          <p:cNvSpPr/>
          <p:nvPr/>
        </p:nvSpPr>
        <p:spPr>
          <a:xfrm>
            <a:off x="2264072" y="2097828"/>
            <a:ext cx="624005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25"/>
              </a:lnSpc>
            </a:pPr>
            <a:r>
              <a:rPr lang="en-US" sz="18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COSA DICE LA LEGGE </a:t>
            </a:r>
          </a:p>
          <a:p>
            <a:pPr algn="r">
              <a:lnSpc>
                <a:spcPts val="1050"/>
              </a:lnSpc>
            </a:pPr>
            <a:r>
              <a:rPr lang="en-US" sz="900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it-IT" sz="900" u="sng" dirty="0">
                <a:hlinkClick r:id="rId4"/>
              </a:rPr>
              <a:t>DECRETO-LEGGE 21 marzo 2022, n. 21</a:t>
            </a:r>
            <a:r>
              <a:rPr lang="it-IT" sz="900" dirty="0"/>
              <a:t>, art.34, </a:t>
            </a:r>
          </a:p>
          <a:p>
            <a:pPr algn="r">
              <a:lnSpc>
                <a:spcPts val="1050"/>
              </a:lnSpc>
            </a:pPr>
            <a:r>
              <a:rPr lang="it-IT" sz="900" dirty="0"/>
              <a:t>Deroga alla disciplina del riconoscimento delle qualifiche professionali sanitarie per medici ucraini )</a:t>
            </a:r>
            <a:endParaRPr lang="en-US" sz="9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01709" y="3862028"/>
            <a:ext cx="8112452" cy="154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1050" b="1" dirty="0">
              <a:latin typeface="DecimaWE Rg" panose="02000000000000000000" pitchFamily="2" charset="0"/>
            </a:endParaRPr>
          </a:p>
          <a:p>
            <a:pPr marL="271463" indent="-214313" algn="just">
              <a:buFontTx/>
              <a:buChar char="-"/>
            </a:pPr>
            <a:endParaRPr lang="it-IT" sz="1050" b="1" dirty="0"/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MEDICO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INFERMIERE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OPERATORE SOCIO-SANITARIO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TECNICO DI LABORATORIO MEDICO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MEDICO VETERINARIO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EDUCATORE</a:t>
            </a:r>
            <a:endParaRPr lang="it-IT" sz="1050" dirty="0"/>
          </a:p>
        </p:txBody>
      </p:sp>
      <p:sp>
        <p:nvSpPr>
          <p:cNvPr id="23" name="Rettangolo 22"/>
          <p:cNvSpPr/>
          <p:nvPr/>
        </p:nvSpPr>
        <p:spPr>
          <a:xfrm>
            <a:off x="625549" y="3940278"/>
            <a:ext cx="7028873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25"/>
              </a:lnSpc>
            </a:pPr>
            <a:r>
              <a:rPr lang="en-US" sz="18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QUALI PROFESSIONI </a:t>
            </a:r>
            <a:r>
              <a:rPr lang="en-US" sz="900" b="1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900" b="1" dirty="0" err="1">
                <a:ea typeface="Open Sans" panose="020B0606030504020204" pitchFamily="34" charset="0"/>
                <a:cs typeface="Open Sans" panose="020B0606030504020204" pitchFamily="34" charset="0"/>
              </a:rPr>
              <a:t>alcuni</a:t>
            </a:r>
            <a:r>
              <a:rPr lang="en-US" sz="9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="1" dirty="0" err="1">
                <a:ea typeface="Open Sans" panose="020B0606030504020204" pitchFamily="34" charset="0"/>
                <a:cs typeface="Open Sans" panose="020B0606030504020204" pitchFamily="34" charset="0"/>
              </a:rPr>
              <a:t>esempi</a:t>
            </a:r>
            <a:r>
              <a:rPr lang="en-US" sz="900" b="1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4" name="Pentagono 23"/>
          <p:cNvSpPr/>
          <p:nvPr/>
        </p:nvSpPr>
        <p:spPr>
          <a:xfrm rot="10800000">
            <a:off x="7835579" y="3798217"/>
            <a:ext cx="902422" cy="572591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30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6028" t="32761" r="32891" b="49751"/>
          <a:stretch/>
        </p:blipFill>
        <p:spPr bwMode="auto">
          <a:xfrm>
            <a:off x="196059" y="102856"/>
            <a:ext cx="908685" cy="806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39985" y="4351224"/>
            <a:ext cx="28083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14313" algn="just">
              <a:buFontTx/>
              <a:buChar char="-"/>
            </a:pPr>
            <a:r>
              <a:rPr lang="it-IT" sz="1050" b="1" dirty="0">
                <a:latin typeface="Calibri" panose="020F0502020204030204" pitchFamily="34" charset="0"/>
                <a:cs typeface="Calibri" panose="020F0502020204030204" pitchFamily="34" charset="0"/>
              </a:rPr>
              <a:t>DENTISTA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>
                <a:latin typeface="Calibri" panose="020F0502020204030204" pitchFamily="34" charset="0"/>
                <a:cs typeface="Calibri" panose="020F0502020204030204" pitchFamily="34" charset="0"/>
              </a:rPr>
              <a:t>FISIOTERAPISTA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ASSISTENTE SANITARIO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>
                <a:latin typeface="Calibri" panose="020F0502020204030204" pitchFamily="34" charset="0"/>
                <a:cs typeface="Calibri" panose="020F0502020204030204" pitchFamily="34" charset="0"/>
              </a:rPr>
              <a:t>RADIOLOGO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>
                <a:latin typeface="Calibri" panose="020F0502020204030204" pitchFamily="34" charset="0"/>
                <a:cs typeface="Calibri" panose="020F0502020204030204" pitchFamily="34" charset="0"/>
              </a:rPr>
              <a:t>ODONTOTECNICO</a:t>
            </a:r>
          </a:p>
          <a:p>
            <a:pPr marL="271463" indent="-214313" algn="just">
              <a:buFontTx/>
              <a:buChar char="-"/>
            </a:pPr>
            <a:r>
              <a:rPr lang="it-I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Altre professioni sanitarie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2186138" y="6293855"/>
            <a:ext cx="685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Direzione centrale lavoro, </a:t>
            </a:r>
          </a:p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formazione, istruzione e famiglia</a:t>
            </a:r>
          </a:p>
        </p:txBody>
      </p:sp>
    </p:spTree>
    <p:extLst>
      <p:ext uri="{BB962C8B-B14F-4D97-AF65-F5344CB8AC3E}">
        <p14:creationId xmlns:p14="http://schemas.microsoft.com/office/powerpoint/2010/main" val="3042788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429426" y="1947097"/>
            <a:ext cx="8300104" cy="1315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600" b="1" dirty="0">
              <a:latin typeface="DecimaWE Rg" panose="02000000000000000000" pitchFamily="2" charset="0"/>
            </a:endParaRPr>
          </a:p>
          <a:p>
            <a:pPr marL="271463" indent="-214313" algn="just">
              <a:buFontTx/>
              <a:buChar char="-"/>
            </a:pPr>
            <a:r>
              <a:rPr lang="it-IT" sz="1050" b="1" dirty="0"/>
              <a:t>per lavorare </a:t>
            </a:r>
            <a:r>
              <a:rPr lang="it-IT" sz="1050" dirty="0"/>
              <a:t>è necessario essere il possesso del </a:t>
            </a:r>
            <a:r>
              <a:rPr lang="it-IT" sz="1050" b="1" dirty="0"/>
              <a:t>Passaporto Europeo delle Qualifiche per i Rifugiati (EQPR-</a:t>
            </a:r>
            <a:r>
              <a:rPr lang="it-IT" sz="1050" b="1" dirty="0" err="1"/>
              <a:t>European</a:t>
            </a:r>
            <a:r>
              <a:rPr lang="it-IT" sz="1050" b="1" dirty="0"/>
              <a:t> </a:t>
            </a:r>
            <a:r>
              <a:rPr lang="it-IT" sz="1050" b="1" dirty="0" err="1"/>
              <a:t>Qualification</a:t>
            </a:r>
            <a:r>
              <a:rPr lang="it-IT" sz="1050" b="1" dirty="0"/>
              <a:t> Passport for </a:t>
            </a:r>
            <a:r>
              <a:rPr lang="it-IT" sz="1050" b="1" dirty="0" err="1"/>
              <a:t>Refugees</a:t>
            </a:r>
            <a:r>
              <a:rPr lang="it-IT" sz="1050" b="1" dirty="0"/>
              <a:t>)</a:t>
            </a:r>
          </a:p>
          <a:p>
            <a:pPr marL="271463" indent="-214313" algn="just">
              <a:buFontTx/>
              <a:buChar char="-"/>
            </a:pPr>
            <a:r>
              <a:rPr lang="it-IT" sz="1050" dirty="0"/>
              <a:t>l’EQPR è uno strumento che </a:t>
            </a:r>
            <a:r>
              <a:rPr lang="it-IT" sz="1050" b="1" dirty="0"/>
              <a:t>facilita il riconoscimento delle qualifiche dei rifugiati </a:t>
            </a:r>
            <a:r>
              <a:rPr lang="it-IT" sz="1050" dirty="0"/>
              <a:t>in assenza di una completa documentazione</a:t>
            </a:r>
          </a:p>
          <a:p>
            <a:pPr marL="271463" indent="-214313" algn="just">
              <a:buFontTx/>
              <a:buChar char="-"/>
            </a:pPr>
            <a:r>
              <a:rPr lang="it-IT" sz="1050" dirty="0"/>
              <a:t>l’EQPR è un documento che </a:t>
            </a:r>
            <a:r>
              <a:rPr lang="it-IT" sz="1050" b="1" dirty="0"/>
              <a:t>elenca le qualifiche in termini di istruzione superiore, esperienze di lavoro e conoscenze linguistiche</a:t>
            </a:r>
            <a:r>
              <a:rPr lang="it-IT" sz="1050" dirty="0"/>
              <a:t> di un rifugiato</a:t>
            </a:r>
          </a:p>
          <a:p>
            <a:pPr marL="271463" indent="-214313" algn="just">
              <a:buFontTx/>
              <a:buChar char="-"/>
            </a:pPr>
            <a:r>
              <a:rPr lang="it-IT" sz="1050" dirty="0"/>
              <a:t>l’EQPR è utilizzato quando si desiderano </a:t>
            </a:r>
            <a:r>
              <a:rPr lang="it-IT" sz="1050" b="1" dirty="0"/>
              <a:t>avviare ulteriori studi o cercare un impiego</a:t>
            </a:r>
          </a:p>
        </p:txBody>
      </p:sp>
      <p:sp>
        <p:nvSpPr>
          <p:cNvPr id="2" name="Pentagono 1"/>
          <p:cNvSpPr/>
          <p:nvPr/>
        </p:nvSpPr>
        <p:spPr>
          <a:xfrm>
            <a:off x="185308" y="1867340"/>
            <a:ext cx="884510" cy="504161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300"/>
          </a:p>
        </p:txBody>
      </p:sp>
      <p:sp>
        <p:nvSpPr>
          <p:cNvPr id="26" name="Rettangolo 25"/>
          <p:cNvSpPr/>
          <p:nvPr/>
        </p:nvSpPr>
        <p:spPr>
          <a:xfrm>
            <a:off x="770719" y="2020081"/>
            <a:ext cx="7908497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725"/>
              </a:lnSpc>
            </a:pPr>
            <a:r>
              <a:rPr lang="en-US" sz="18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LO STRUMENTO EQPR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29426" y="3395202"/>
            <a:ext cx="8297919" cy="1477328"/>
          </a:xfrm>
          <a:prstGeom prst="rect">
            <a:avLst/>
          </a:prstGeom>
          <a:solidFill>
            <a:srgbClr val="FFDDDD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1050" b="1" dirty="0">
              <a:latin typeface="DecimaWE Rg" panose="02000000000000000000" pitchFamily="2" charset="0"/>
            </a:endParaRPr>
          </a:p>
          <a:p>
            <a:endParaRPr lang="en-US" sz="600" b="1" dirty="0">
              <a:latin typeface="DecimaWE Rg" panose="02000000000000000000" pitchFamily="2" charset="0"/>
            </a:endParaRPr>
          </a:p>
          <a:p>
            <a:pPr marL="271463" indent="-214313" algn="just">
              <a:buFontTx/>
              <a:buChar char="-"/>
            </a:pPr>
            <a:r>
              <a:rPr lang="it-IT" sz="1050" dirty="0"/>
              <a:t>per crearlo, è necessario accedere alla piattaforma </a:t>
            </a:r>
            <a:r>
              <a:rPr lang="it-IT" sz="1050" b="1" dirty="0"/>
              <a:t>EQPR IT Platform </a:t>
            </a:r>
            <a:r>
              <a:rPr lang="it-IT" sz="1050" dirty="0"/>
              <a:t>(</a:t>
            </a:r>
            <a:r>
              <a:rPr lang="it-IT" sz="1050" dirty="0">
                <a:hlinkClick r:id="rId3"/>
              </a:rPr>
              <a:t>https://wallet.diplo-me.eu/coe/#/auth/login</a:t>
            </a:r>
            <a:r>
              <a:rPr lang="it-IT" sz="1050" dirty="0"/>
              <a:t>)</a:t>
            </a:r>
          </a:p>
          <a:p>
            <a:pPr marL="271463" indent="-214313" algn="just">
              <a:buFontTx/>
              <a:buChar char="-"/>
            </a:pPr>
            <a:r>
              <a:rPr lang="it-IT" sz="1050" dirty="0"/>
              <a:t>STEP 1: si compila un </a:t>
            </a:r>
            <a:r>
              <a:rPr lang="it-IT" sz="1050" b="1" dirty="0"/>
              <a:t>questionario online </a:t>
            </a:r>
          </a:p>
          <a:p>
            <a:pPr marL="271463" indent="-214313" algn="just">
              <a:buFontTx/>
              <a:buChar char="-"/>
            </a:pPr>
            <a:r>
              <a:rPr lang="it-IT" sz="1050" dirty="0"/>
              <a:t>STEP 2: si incontra un </a:t>
            </a:r>
            <a:r>
              <a:rPr lang="it-IT" sz="1050" b="1" dirty="0"/>
              <a:t>team di valutatori per un colloquio </a:t>
            </a:r>
            <a:r>
              <a:rPr lang="it-IT" sz="1050" dirty="0"/>
              <a:t>(circa 45 min.) durante il quale vengono valutate </a:t>
            </a:r>
            <a:r>
              <a:rPr lang="it-IT" sz="1050"/>
              <a:t>le qualifiche</a:t>
            </a:r>
            <a:r>
              <a:rPr lang="it-IT" sz="1050" dirty="0"/>
              <a:t>. I valutatori sono esperti di qualifiche di studio. Hanno esperienza di qualifiche estere e conoscenza del sistema di istruzione dei paesi di provenienza. </a:t>
            </a:r>
            <a:r>
              <a:rPr lang="it-IT" sz="1050" b="1" dirty="0"/>
              <a:t>Il colloquio avviene nella lingua madre o nella lingua di istruzione</a:t>
            </a:r>
          </a:p>
          <a:p>
            <a:pPr marL="271463" indent="-214313" algn="just">
              <a:buFontTx/>
              <a:buChar char="-"/>
            </a:pPr>
            <a:r>
              <a:rPr lang="it-IT" sz="1050" dirty="0"/>
              <a:t>STEP 3: dopo il colloquio, viene presa </a:t>
            </a:r>
            <a:r>
              <a:rPr lang="it-IT" sz="1050" b="1" dirty="0"/>
              <a:t>la decisione di rilasciare o meno l’EQPR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546514" y="3447118"/>
            <a:ext cx="7189568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25"/>
              </a:lnSpc>
            </a:pPr>
            <a:r>
              <a:rPr lang="en-US" sz="18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COME FARE</a:t>
            </a:r>
          </a:p>
        </p:txBody>
      </p:sp>
      <p:sp>
        <p:nvSpPr>
          <p:cNvPr id="24" name="Pentagono 23"/>
          <p:cNvSpPr/>
          <p:nvPr/>
        </p:nvSpPr>
        <p:spPr>
          <a:xfrm rot="10800000">
            <a:off x="7973858" y="3330679"/>
            <a:ext cx="923054" cy="507460"/>
          </a:xfrm>
          <a:prstGeom prst="homePlate">
            <a:avLst/>
          </a:prstGeom>
          <a:solidFill>
            <a:srgbClr val="FFAB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300"/>
          </a:p>
        </p:txBody>
      </p:sp>
      <p:sp>
        <p:nvSpPr>
          <p:cNvPr id="3" name="CasellaDiTesto 2"/>
          <p:cNvSpPr txBox="1"/>
          <p:nvPr/>
        </p:nvSpPr>
        <p:spPr>
          <a:xfrm>
            <a:off x="429424" y="4963322"/>
            <a:ext cx="8297921" cy="41549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050" dirty="0"/>
              <a:t>Per maggiori informazioni e scaricare il </a:t>
            </a:r>
            <a:r>
              <a:rPr lang="it-IT" sz="1050" dirty="0" err="1"/>
              <a:t>leaflet</a:t>
            </a:r>
            <a:r>
              <a:rPr lang="it-IT" sz="1050" dirty="0"/>
              <a:t> su come avviare la procedura (UKR, IT, ENG) è possibile accedere alla pagina: </a:t>
            </a:r>
            <a:r>
              <a:rPr lang="it-IT" sz="1050" b="1" dirty="0">
                <a:hlinkClick r:id="rId4"/>
              </a:rPr>
              <a:t>https://www.coe.int/en/web/education/recognition-of-refugees-qualifications</a:t>
            </a:r>
            <a:r>
              <a:rPr lang="it-IT" sz="1050" b="1" dirty="0"/>
              <a:t> 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184312" y="1078721"/>
            <a:ext cx="6858000" cy="84355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4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DecimaWE Rg" panose="02000000000000000000" pitchFamily="2" charset="0"/>
              </a:rPr>
              <a:t>FOCUS - LE PROFESSIONI MEDICO-SANITARIE: </a:t>
            </a:r>
          </a:p>
          <a:p>
            <a:pPr>
              <a:lnSpc>
                <a:spcPts val="2400"/>
              </a:lnSpc>
            </a:pPr>
            <a:r>
              <a:rPr lang="it-IT" sz="2400" b="1" cap="all" dirty="0">
                <a:latin typeface="DecimaWE Rg" panose="02000000000000000000" pitchFamily="2" charset="0"/>
              </a:rPr>
              <a:t>IL Passaporto Europeo delle Qualifiche </a:t>
            </a:r>
          </a:p>
          <a:p>
            <a:pPr>
              <a:lnSpc>
                <a:spcPts val="2400"/>
              </a:lnSpc>
            </a:pPr>
            <a:r>
              <a:rPr lang="it-IT" sz="2400" b="1" cap="all" dirty="0">
                <a:latin typeface="DecimaWE Rg" panose="02000000000000000000" pitchFamily="2" charset="0"/>
              </a:rPr>
              <a:t>per i Rifugiati (EQPR)</a:t>
            </a:r>
          </a:p>
        </p:txBody>
      </p:sp>
      <p:pic>
        <p:nvPicPr>
          <p:cNvPr id="41" name="Immagine 40"/>
          <p:cNvPicPr/>
          <p:nvPr/>
        </p:nvPicPr>
        <p:blipFill rotWithShape="1">
          <a:blip r:embed="rId5"/>
          <a:srcRect l="56028" t="32761" r="32891" b="49751"/>
          <a:stretch/>
        </p:blipFill>
        <p:spPr bwMode="auto">
          <a:xfrm>
            <a:off x="129783" y="98719"/>
            <a:ext cx="908685" cy="806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uppo 41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110052" y="6360172"/>
            <a:ext cx="3644504" cy="453204"/>
            <a:chOff x="-9937" y="6052929"/>
            <a:chExt cx="6474089" cy="805070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54" name="Rettangolo 53"/>
          <p:cNvSpPr/>
          <p:nvPr/>
        </p:nvSpPr>
        <p:spPr>
          <a:xfrm>
            <a:off x="2186138" y="6293855"/>
            <a:ext cx="685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Direzione centrale lavoro, </a:t>
            </a:r>
          </a:p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formazione, istruzione e famiglia</a:t>
            </a:r>
          </a:p>
        </p:txBody>
      </p:sp>
    </p:spTree>
    <p:extLst>
      <p:ext uri="{BB962C8B-B14F-4D97-AF65-F5344CB8AC3E}">
        <p14:creationId xmlns:p14="http://schemas.microsoft.com/office/powerpoint/2010/main" val="490110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/>
          <p:cNvPicPr/>
          <p:nvPr/>
        </p:nvPicPr>
        <p:blipFill rotWithShape="1">
          <a:blip r:embed="rId3"/>
          <a:srcRect l="41212" t="16158" r="26666" b="4141"/>
          <a:stretch/>
        </p:blipFill>
        <p:spPr bwMode="auto">
          <a:xfrm>
            <a:off x="4692001" y="2258039"/>
            <a:ext cx="2476785" cy="349932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magine 54"/>
          <p:cNvPicPr/>
          <p:nvPr/>
        </p:nvPicPr>
        <p:blipFill rotWithShape="1">
          <a:blip r:embed="rId4"/>
          <a:srcRect l="41212" t="15495" r="26666" b="3929"/>
          <a:stretch/>
        </p:blipFill>
        <p:spPr bwMode="auto">
          <a:xfrm>
            <a:off x="2519026" y="1922278"/>
            <a:ext cx="2429142" cy="342151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Immagine 56"/>
          <p:cNvPicPr/>
          <p:nvPr/>
        </p:nvPicPr>
        <p:blipFill rotWithShape="1">
          <a:blip r:embed="rId5"/>
          <a:srcRect l="41337" t="16823" r="26789" b="3929"/>
          <a:stretch/>
        </p:blipFill>
        <p:spPr bwMode="auto">
          <a:xfrm>
            <a:off x="6661033" y="1917138"/>
            <a:ext cx="2453498" cy="35692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1525613" y="1037850"/>
            <a:ext cx="6858000" cy="84355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1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DecimaWE Rg" panose="02000000000000000000" pitchFamily="2" charset="0"/>
              </a:rPr>
              <a:t>FOCUS - LE PROFESSIONI MEDICO-SANITARIE: </a:t>
            </a:r>
          </a:p>
          <a:p>
            <a:pPr>
              <a:lnSpc>
                <a:spcPts val="2400"/>
              </a:lnSpc>
            </a:pPr>
            <a:r>
              <a:rPr lang="it-IT" sz="2100" b="1" cap="all" dirty="0">
                <a:latin typeface="DecimaWE Rg" panose="02000000000000000000" pitchFamily="2" charset="0"/>
              </a:rPr>
              <a:t>IL Passaporto Europeo delle Qualifiche </a:t>
            </a:r>
          </a:p>
          <a:p>
            <a:pPr>
              <a:lnSpc>
                <a:spcPts val="2400"/>
              </a:lnSpc>
            </a:pPr>
            <a:r>
              <a:rPr lang="it-IT" sz="2100" b="1" cap="all" dirty="0">
                <a:latin typeface="DecimaWE Rg" panose="02000000000000000000" pitchFamily="2" charset="0"/>
              </a:rPr>
              <a:t>per i Rifugiati (EQPR) – un esempio</a:t>
            </a:r>
          </a:p>
        </p:txBody>
      </p:sp>
      <p:pic>
        <p:nvPicPr>
          <p:cNvPr id="41" name="Immagine 40"/>
          <p:cNvPicPr/>
          <p:nvPr/>
        </p:nvPicPr>
        <p:blipFill rotWithShape="1">
          <a:blip r:embed="rId6"/>
          <a:srcRect l="56028" t="32761" r="32891" b="49751"/>
          <a:stretch/>
        </p:blipFill>
        <p:spPr bwMode="auto">
          <a:xfrm>
            <a:off x="167484" y="127523"/>
            <a:ext cx="908685" cy="806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magine 26"/>
          <p:cNvPicPr/>
          <p:nvPr/>
        </p:nvPicPr>
        <p:blipFill rotWithShape="1">
          <a:blip r:embed="rId7"/>
          <a:srcRect l="41336" t="15350" r="26914" b="4372"/>
          <a:stretch/>
        </p:blipFill>
        <p:spPr bwMode="auto">
          <a:xfrm>
            <a:off x="35402" y="1706116"/>
            <a:ext cx="2618067" cy="38414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uppo 41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110052" y="6360172"/>
            <a:ext cx="3644504" cy="453204"/>
            <a:chOff x="-9937" y="6052929"/>
            <a:chExt cx="6474089" cy="805070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300"/>
            </a:p>
          </p:txBody>
        </p:sp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54" name="Rettangolo 53"/>
          <p:cNvSpPr/>
          <p:nvPr/>
        </p:nvSpPr>
        <p:spPr>
          <a:xfrm>
            <a:off x="2186138" y="6293855"/>
            <a:ext cx="685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Direzione centrale lavoro, </a:t>
            </a:r>
          </a:p>
          <a:p>
            <a:pPr algn="r">
              <a:lnSpc>
                <a:spcPts val="1500"/>
              </a:lnSpc>
            </a:pPr>
            <a:r>
              <a:rPr lang="it-IT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formazione, istruzione e famiglia</a:t>
            </a:r>
          </a:p>
        </p:txBody>
      </p:sp>
    </p:spTree>
    <p:extLst>
      <p:ext uri="{BB962C8B-B14F-4D97-AF65-F5344CB8AC3E}">
        <p14:creationId xmlns:p14="http://schemas.microsoft.com/office/powerpoint/2010/main" val="2602077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9744" y="-45928"/>
            <a:ext cx="9144000" cy="1124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200"/>
              </a:lnSpc>
              <a:spcAft>
                <a:spcPts val="0"/>
              </a:spcAft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ecimaWE Rg" panose="02000000000000000000" pitchFamily="2" charset="0"/>
              </a:rPr>
              <a:t>FOCUS - LE PROFESSIONI MEDICO-SANITARIE: </a:t>
            </a:r>
          </a:p>
          <a:p>
            <a:pPr fontAlgn="auto">
              <a:lnSpc>
                <a:spcPts val="2200"/>
              </a:lnSpc>
              <a:spcAft>
                <a:spcPts val="0"/>
              </a:spcAft>
            </a:pPr>
            <a:r>
              <a:rPr lang="it-IT" sz="2400" b="1" cap="all" dirty="0" smtClean="0">
                <a:latin typeface="DecimaWE Rg" panose="02000000000000000000" pitchFamily="2" charset="0"/>
              </a:rPr>
              <a:t>IL Passaporto </a:t>
            </a:r>
            <a:r>
              <a:rPr lang="it-IT" sz="2400" b="1" cap="all" dirty="0">
                <a:latin typeface="DecimaWE Rg" panose="02000000000000000000" pitchFamily="2" charset="0"/>
              </a:rPr>
              <a:t>Europeo delle Qualifiche </a:t>
            </a:r>
            <a:endParaRPr lang="it-IT" sz="2400" b="1" cap="all" dirty="0" smtClean="0">
              <a:latin typeface="DecimaWE Rg" panose="02000000000000000000" pitchFamily="2" charset="0"/>
            </a:endParaRPr>
          </a:p>
          <a:p>
            <a:pPr fontAlgn="auto">
              <a:lnSpc>
                <a:spcPts val="2200"/>
              </a:lnSpc>
              <a:spcAft>
                <a:spcPts val="0"/>
              </a:spcAft>
            </a:pPr>
            <a:r>
              <a:rPr lang="it-IT" sz="2400" b="1" cap="all" dirty="0" smtClean="0">
                <a:latin typeface="DecimaWE Rg" panose="02000000000000000000" pitchFamily="2" charset="0"/>
              </a:rPr>
              <a:t>per </a:t>
            </a:r>
            <a:r>
              <a:rPr lang="it-IT" sz="2400" b="1" cap="all" dirty="0">
                <a:latin typeface="DecimaWE Rg" panose="02000000000000000000" pitchFamily="2" charset="0"/>
              </a:rPr>
              <a:t>i </a:t>
            </a:r>
            <a:r>
              <a:rPr lang="it-IT" sz="2400" b="1" cap="all" dirty="0" smtClean="0">
                <a:latin typeface="DecimaWE Rg" panose="02000000000000000000" pitchFamily="2" charset="0"/>
              </a:rPr>
              <a:t>Rifugiati (EQPR)</a:t>
            </a:r>
            <a:endParaRPr lang="it-IT" sz="2400" b="1" cap="all" dirty="0">
              <a:latin typeface="DecimaWE Rg" panose="02000000000000000000" pitchFamily="2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32434" y="1556792"/>
            <a:ext cx="8732054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pPr marL="361950" indent="-285750" algn="just">
              <a:buFontTx/>
              <a:buChar char="-"/>
            </a:pPr>
            <a:r>
              <a:rPr lang="it-IT" sz="1400" b="1" dirty="0"/>
              <a:t>fino al 4 marzo 2023</a:t>
            </a:r>
            <a:r>
              <a:rPr lang="it-IT" sz="1400" dirty="0"/>
              <a:t>, è</a:t>
            </a:r>
            <a:r>
              <a:rPr lang="it-IT" sz="1400" dirty="0" smtClean="0"/>
              <a:t> </a:t>
            </a:r>
            <a:r>
              <a:rPr lang="it-IT" sz="1400" dirty="0"/>
              <a:t>consentito </a:t>
            </a:r>
            <a:r>
              <a:rPr lang="it-IT" sz="1400" b="1" dirty="0" smtClean="0"/>
              <a:t>l'esercizio temporaneo </a:t>
            </a:r>
            <a:r>
              <a:rPr lang="it-IT" sz="1400" b="1" dirty="0"/>
              <a:t>delle qualifiche professionali sanitarie e della </a:t>
            </a:r>
            <a:r>
              <a:rPr lang="it-IT" sz="1400" b="1" dirty="0" smtClean="0"/>
              <a:t>qualifica di </a:t>
            </a:r>
            <a:r>
              <a:rPr lang="it-IT" sz="1400" b="1" dirty="0"/>
              <a:t>operatore socio-sanitario ai professionisti cittadini </a:t>
            </a:r>
            <a:r>
              <a:rPr lang="it-IT" sz="1400" b="1" dirty="0" smtClean="0"/>
              <a:t>ucraini </a:t>
            </a:r>
            <a:r>
              <a:rPr lang="it-IT" sz="1400" dirty="0" smtClean="0"/>
              <a:t>residenti </a:t>
            </a:r>
            <a:r>
              <a:rPr lang="it-IT" sz="1400" dirty="0"/>
              <a:t>in Ucraina prima del 24 febbraio 2022 che </a:t>
            </a:r>
            <a:r>
              <a:rPr lang="it-IT" sz="1400" dirty="0" smtClean="0"/>
              <a:t>intendono esercitare </a:t>
            </a:r>
            <a:r>
              <a:rPr lang="it-IT" sz="1400" dirty="0"/>
              <a:t>nel territorio nazionale, presso </a:t>
            </a:r>
            <a:r>
              <a:rPr lang="it-IT" sz="1400" b="1" dirty="0"/>
              <a:t>strutture sanitarie </a:t>
            </a:r>
            <a:r>
              <a:rPr lang="it-IT" sz="1400" b="1" dirty="0" smtClean="0"/>
              <a:t>o sociosanitarie </a:t>
            </a:r>
            <a:r>
              <a:rPr lang="it-IT" sz="1400" b="1" dirty="0"/>
              <a:t>pubbliche o </a:t>
            </a:r>
            <a:r>
              <a:rPr lang="it-IT" sz="1400" b="1" dirty="0" smtClean="0"/>
              <a:t>private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/>
              <a:t>le </a:t>
            </a:r>
            <a:r>
              <a:rPr lang="it-IT" sz="1400" b="1" dirty="0"/>
              <a:t>strutture sanitarie  </a:t>
            </a:r>
            <a:r>
              <a:rPr lang="it-IT" sz="1400" b="1" dirty="0" smtClean="0"/>
              <a:t>forniscono </a:t>
            </a:r>
            <a:r>
              <a:rPr lang="it-IT" sz="1400" b="1" dirty="0"/>
              <a:t>i nominativi dei professionisti ucraini </a:t>
            </a:r>
            <a:r>
              <a:rPr lang="it-IT" sz="1400" dirty="0"/>
              <a:t>reclutati alla Regione e all'Ordine professionale territorialmente </a:t>
            </a:r>
            <a:r>
              <a:rPr lang="it-IT" sz="1400" dirty="0" smtClean="0"/>
              <a:t>competente</a:t>
            </a:r>
            <a:endParaRPr lang="it-IT" sz="1400" dirty="0"/>
          </a:p>
        </p:txBody>
      </p:sp>
      <p:sp>
        <p:nvSpPr>
          <p:cNvPr id="2" name="Pentagono 1"/>
          <p:cNvSpPr/>
          <p:nvPr/>
        </p:nvSpPr>
        <p:spPr>
          <a:xfrm>
            <a:off x="14410" y="1484784"/>
            <a:ext cx="930541" cy="763454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631635" y="1654104"/>
            <a:ext cx="8320068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COSA DICE LA LEGGE </a:t>
            </a:r>
          </a:p>
          <a:p>
            <a:pPr algn="r">
              <a:lnSpc>
                <a:spcPts val="1400"/>
              </a:lnSpc>
            </a:pPr>
            <a:r>
              <a:rPr lang="en-US" sz="1200" dirty="0" smtClean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it-IT" sz="1200" u="sng" dirty="0">
                <a:hlinkClick r:id="rId4"/>
              </a:rPr>
              <a:t>DECRETO-LEGGE 21 marzo 2022, n. 21</a:t>
            </a:r>
            <a:r>
              <a:rPr lang="it-IT" sz="1200" dirty="0"/>
              <a:t>, art.34, </a:t>
            </a:r>
            <a:endParaRPr lang="it-IT" sz="1200" dirty="0" smtClean="0"/>
          </a:p>
          <a:p>
            <a:pPr algn="r">
              <a:lnSpc>
                <a:spcPts val="1400"/>
              </a:lnSpc>
            </a:pPr>
            <a:r>
              <a:rPr lang="it-IT" sz="1200" dirty="0" smtClean="0"/>
              <a:t>Deroga alla disciplina del riconoscimento delle qualifiche professionali sanitarie per medici ucraini )</a:t>
            </a:r>
            <a:endParaRPr lang="en-US" sz="12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30152" y="4134559"/>
            <a:ext cx="873433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>
              <a:latin typeface="DecimaWE Rg" panose="02000000000000000000" pitchFamily="2" charset="0"/>
            </a:endParaRPr>
          </a:p>
          <a:p>
            <a:pPr marL="361950" indent="-285750" algn="just">
              <a:buFontTx/>
              <a:buChar char="-"/>
            </a:pPr>
            <a:endParaRPr lang="it-IT" sz="1400" b="1" dirty="0" smtClean="0"/>
          </a:p>
          <a:p>
            <a:pPr marL="361950" indent="-285750" algn="just">
              <a:buFontTx/>
              <a:buChar char="-"/>
            </a:pPr>
            <a:r>
              <a:rPr lang="it-IT" sz="1400" b="1" dirty="0" smtClean="0"/>
              <a:t>MEDICO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/>
              <a:t>INFERMIERE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/>
              <a:t>OPERATORE SOCIO-SANITARIO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/>
              <a:t>TECNICO DI LABORATORIO MEDICO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/>
              <a:t>MEDICO VETERINARIO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/>
              <a:t>EDUCATORE</a:t>
            </a:r>
            <a:endParaRPr lang="it-IT" sz="1400" dirty="0"/>
          </a:p>
        </p:txBody>
      </p:sp>
      <p:sp>
        <p:nvSpPr>
          <p:cNvPr id="23" name="Rettangolo 22"/>
          <p:cNvSpPr/>
          <p:nvPr/>
        </p:nvSpPr>
        <p:spPr>
          <a:xfrm>
            <a:off x="250321" y="4238893"/>
            <a:ext cx="7567692" cy="39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QUALI PROFESSIONI </a:t>
            </a:r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alcuni</a:t>
            </a:r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esempi</a:t>
            </a:r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4" name="Pentagono 23"/>
          <p:cNvSpPr/>
          <p:nvPr/>
        </p:nvSpPr>
        <p:spPr>
          <a:xfrm rot="10800000">
            <a:off x="8080768" y="4077072"/>
            <a:ext cx="971600" cy="763454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6028" t="32761" r="32891" b="49751"/>
          <a:stretch/>
        </p:blipFill>
        <p:spPr bwMode="auto">
          <a:xfrm>
            <a:off x="109425" y="75769"/>
            <a:ext cx="1211580" cy="1075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10156" y="4750133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 algn="just">
              <a:buFontTx/>
              <a:buChar char="-"/>
            </a:pP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DENTISTA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FISIOTERAPISTA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ASSISTENTE SANITARIO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RADIOLOGO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ODONTOTECNICO</a:t>
            </a:r>
          </a:p>
          <a:p>
            <a:pPr marL="361950" indent="-285750" algn="just">
              <a:buFontTx/>
              <a:buChar char="-"/>
            </a:pP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Altre professioni sanitarie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7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6693" y="0"/>
            <a:ext cx="2595446" cy="2578954"/>
            <a:chOff x="6693" y="0"/>
            <a:chExt cx="2595446" cy="2578954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EEFF9"/>
                </a:clrFrom>
                <a:clrTo>
                  <a:srgbClr val="CEEF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" y="6682"/>
              <a:ext cx="2241312" cy="257227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Rettangolo 5"/>
            <p:cNvSpPr/>
            <p:nvPr/>
          </p:nvSpPr>
          <p:spPr>
            <a:xfrm>
              <a:off x="1401648" y="0"/>
              <a:ext cx="1200491" cy="980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5720727" y="0"/>
            <a:ext cx="3423271" cy="2142376"/>
            <a:chOff x="3779912" y="0"/>
            <a:chExt cx="5364088" cy="335699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2F2F4"/>
                </a:clrFrom>
                <a:clrTo>
                  <a:srgbClr val="F2F2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7476" r="5900" b="12200"/>
            <a:stretch/>
          </p:blipFill>
          <p:spPr>
            <a:xfrm>
              <a:off x="3804790" y="0"/>
              <a:ext cx="5339210" cy="321297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3779912" y="1700808"/>
              <a:ext cx="2304256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6479" y="257820"/>
            <a:ext cx="4910404" cy="2181603"/>
          </a:xfrm>
        </p:spPr>
        <p:txBody>
          <a:bodyPr>
            <a:noAutofit/>
          </a:bodyPr>
          <a:lstStyle/>
          <a:p>
            <a:pPr algn="l">
              <a:lnSpc>
                <a:spcPts val="3800"/>
              </a:lnSpc>
            </a:pPr>
            <a: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Benvenuti</a:t>
            </a:r>
            <a:b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</a:br>
            <a: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in Italia!</a:t>
            </a:r>
            <a:b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</a:br>
            <a:r>
              <a:rPr lang="it-IT" sz="4000" b="1" cap="all" dirty="0" smtClean="0">
                <a:latin typeface="DecimaWE Rg" panose="02000000000000000000" pitchFamily="2" charset="0"/>
              </a:rPr>
              <a:t>Un’introduzione </a:t>
            </a:r>
            <a:br>
              <a:rPr lang="it-IT" sz="4000" b="1" cap="all" dirty="0" smtClean="0">
                <a:latin typeface="DecimaWE Rg" panose="02000000000000000000" pitchFamily="2" charset="0"/>
              </a:rPr>
            </a:br>
            <a:r>
              <a:rPr lang="it-IT" sz="4000" b="1" cap="all" dirty="0" smtClean="0">
                <a:latin typeface="DecimaWE Rg" panose="02000000000000000000" pitchFamily="2" charset="0"/>
              </a:rPr>
              <a:t>generale</a:t>
            </a:r>
            <a:endParaRPr lang="en-US" sz="4000" b="1" cap="all" dirty="0">
              <a:latin typeface="DecimaWE Rg" panose="02000000000000000000" pitchFamily="2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9603" y="2142376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9603" y="5199901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263084" y="5199901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2996952"/>
            <a:ext cx="3762287" cy="32158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4283968" y="2996952"/>
            <a:ext cx="4432595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Nome ufficiale: </a:t>
            </a:r>
            <a:r>
              <a:rPr lang="it-IT" sz="1800" b="1" dirty="0" smtClean="0"/>
              <a:t>Repubblica Italiana</a:t>
            </a:r>
            <a:endParaRPr lang="it-IT" sz="1800" b="1" dirty="0"/>
          </a:p>
          <a:p>
            <a:pPr>
              <a:lnSpc>
                <a:spcPts val="1700"/>
              </a:lnSpc>
            </a:pPr>
            <a:endParaRPr lang="it-IT" sz="1800" b="1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Abbreviazione: </a:t>
            </a:r>
            <a:r>
              <a:rPr lang="it-IT" sz="1800" b="1" dirty="0"/>
              <a:t>IT </a:t>
            </a:r>
            <a:r>
              <a:rPr lang="it-IT" sz="1800" b="1" dirty="0" smtClean="0"/>
              <a:t>(Italia</a:t>
            </a:r>
            <a:r>
              <a:rPr lang="it-IT" sz="1800" b="1" dirty="0"/>
              <a:t>)</a:t>
            </a:r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it-IT" sz="1800" b="1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Lingua ufficiale: </a:t>
            </a:r>
            <a:r>
              <a:rPr lang="it-IT" sz="1800" b="1" dirty="0" smtClean="0"/>
              <a:t>Italiano</a:t>
            </a:r>
            <a:endParaRPr lang="it-IT" sz="1800" b="1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it-IT" sz="1800" b="1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800" b="1" dirty="0" smtClean="0"/>
              <a:t>Altre lingue </a:t>
            </a:r>
            <a:r>
              <a:rPr lang="it-IT" sz="1800" dirty="0" smtClean="0"/>
              <a:t>vengono parlate a livello locale, ai confini con Austria</a:t>
            </a:r>
            <a:r>
              <a:rPr lang="it-IT" sz="1800" dirty="0"/>
              <a:t>, Slovenia, </a:t>
            </a:r>
            <a:r>
              <a:rPr lang="it-IT" sz="1800" dirty="0" smtClean="0"/>
              <a:t>Svizzera, Francia, </a:t>
            </a:r>
            <a:r>
              <a:rPr lang="it-IT" sz="1800" dirty="0"/>
              <a:t>San Marino e Città del Vaticano </a:t>
            </a:r>
            <a:r>
              <a:rPr lang="it-IT" sz="1800" dirty="0" smtClean="0"/>
              <a:t>(Tedesco, Sloveno, Croato, Francese)</a:t>
            </a:r>
            <a:endParaRPr lang="it-IT" sz="1800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Capitale: </a:t>
            </a:r>
            <a:r>
              <a:rPr lang="it-IT" sz="1800" b="1" dirty="0" smtClean="0"/>
              <a:t>Roma</a:t>
            </a:r>
            <a:r>
              <a:rPr lang="it-IT" sz="1800" b="1" dirty="0"/>
              <a:t>, 2.763.804 </a:t>
            </a:r>
            <a:r>
              <a:rPr lang="it-IT" sz="1800" b="1" dirty="0" smtClean="0"/>
              <a:t>abitanti/2021</a:t>
            </a:r>
            <a:endParaRPr lang="it-IT" sz="1800" b="1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128588" indent="-128588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Popolazione totale: </a:t>
            </a:r>
            <a:r>
              <a:rPr lang="it-IT" sz="1800" b="1" dirty="0" smtClean="0"/>
              <a:t>circa </a:t>
            </a:r>
            <a:r>
              <a:rPr lang="it-IT" sz="1800" b="1" dirty="0"/>
              <a:t>60 </a:t>
            </a:r>
            <a:r>
              <a:rPr lang="it-IT" sz="1800" b="1" dirty="0" smtClean="0"/>
              <a:t>milioni di abitanti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1549411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9744" y="-45928"/>
            <a:ext cx="9002624" cy="1124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200"/>
              </a:lnSpc>
              <a:spcAft>
                <a:spcPts val="0"/>
              </a:spcAft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ecimaWE Rg" panose="02000000000000000000" pitchFamily="2" charset="0"/>
              </a:rPr>
              <a:t>FOCUS - LE PROFESSIONI MEDICO-SANITARIE: </a:t>
            </a:r>
          </a:p>
          <a:p>
            <a:pPr fontAlgn="auto">
              <a:lnSpc>
                <a:spcPts val="2200"/>
              </a:lnSpc>
              <a:spcAft>
                <a:spcPts val="0"/>
              </a:spcAft>
            </a:pPr>
            <a:r>
              <a:rPr lang="it-IT" sz="2400" b="1" cap="all" dirty="0" smtClean="0">
                <a:latin typeface="DecimaWE Rg" panose="02000000000000000000" pitchFamily="2" charset="0"/>
              </a:rPr>
              <a:t>IL Passaporto </a:t>
            </a:r>
            <a:r>
              <a:rPr lang="it-IT" sz="2400" b="1" cap="all" dirty="0">
                <a:latin typeface="DecimaWE Rg" panose="02000000000000000000" pitchFamily="2" charset="0"/>
              </a:rPr>
              <a:t>Europeo delle Qualifiche </a:t>
            </a:r>
            <a:endParaRPr lang="it-IT" sz="2400" b="1" cap="all" dirty="0" smtClean="0">
              <a:latin typeface="DecimaWE Rg" panose="02000000000000000000" pitchFamily="2" charset="0"/>
            </a:endParaRPr>
          </a:p>
          <a:p>
            <a:pPr fontAlgn="auto">
              <a:lnSpc>
                <a:spcPts val="2200"/>
              </a:lnSpc>
              <a:spcAft>
                <a:spcPts val="0"/>
              </a:spcAft>
            </a:pPr>
            <a:r>
              <a:rPr lang="it-IT" sz="2400" b="1" cap="all" dirty="0" smtClean="0">
                <a:latin typeface="DecimaWE Rg" panose="02000000000000000000" pitchFamily="2" charset="0"/>
              </a:rPr>
              <a:t>per </a:t>
            </a:r>
            <a:r>
              <a:rPr lang="it-IT" sz="2400" b="1" cap="all" dirty="0">
                <a:latin typeface="DecimaWE Rg" panose="02000000000000000000" pitchFamily="2" charset="0"/>
              </a:rPr>
              <a:t>i </a:t>
            </a:r>
            <a:r>
              <a:rPr lang="it-IT" sz="2400" b="1" cap="all" dirty="0" smtClean="0">
                <a:latin typeface="DecimaWE Rg" panose="02000000000000000000" pitchFamily="2" charset="0"/>
              </a:rPr>
              <a:t>Rifugiati (EQPR)</a:t>
            </a:r>
            <a:endParaRPr lang="it-IT" sz="2400" b="1" cap="all" dirty="0">
              <a:latin typeface="DecimaWE Rg" panose="02000000000000000000" pitchFamily="2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32434" y="1196752"/>
            <a:ext cx="8732054" cy="2154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800" b="1" dirty="0" smtClean="0">
              <a:latin typeface="DecimaWE Rg" panose="02000000000000000000" pitchFamily="2" charset="0"/>
            </a:endParaRPr>
          </a:p>
          <a:p>
            <a:pPr marL="361950" indent="-285750" algn="just">
              <a:buFontTx/>
              <a:buChar char="-"/>
            </a:pPr>
            <a:r>
              <a:rPr lang="it-IT" sz="1400" b="1" dirty="0"/>
              <a:t>p</a:t>
            </a:r>
            <a:r>
              <a:rPr lang="it-IT" sz="1400" b="1" dirty="0" smtClean="0"/>
              <a:t>er lavorare </a:t>
            </a:r>
            <a:r>
              <a:rPr lang="it-IT" sz="1400" dirty="0" smtClean="0"/>
              <a:t>è necessario essere il possesso del </a:t>
            </a:r>
            <a:r>
              <a:rPr lang="it-IT" sz="1400" b="1" dirty="0" smtClean="0"/>
              <a:t>Passaporto Europeo delle Qualifiche per i Rifugiati (EQPR-</a:t>
            </a:r>
            <a:r>
              <a:rPr lang="it-IT" sz="1400" b="1" dirty="0" err="1" smtClean="0"/>
              <a:t>European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Qualifications</a:t>
            </a:r>
            <a:r>
              <a:rPr lang="it-IT" sz="1400" b="1" dirty="0" smtClean="0"/>
              <a:t> Passport for </a:t>
            </a:r>
            <a:r>
              <a:rPr lang="it-IT" sz="1400" b="1" dirty="0" err="1" smtClean="0"/>
              <a:t>Refugees</a:t>
            </a:r>
            <a:r>
              <a:rPr lang="it-IT" sz="1400" b="1" dirty="0" smtClean="0"/>
              <a:t>)</a:t>
            </a:r>
          </a:p>
          <a:p>
            <a:pPr marL="361950" indent="-285750" algn="just">
              <a:buFontTx/>
              <a:buChar char="-"/>
            </a:pPr>
            <a:r>
              <a:rPr lang="it-IT" sz="1400" dirty="0" smtClean="0"/>
              <a:t>l’EQPR </a:t>
            </a:r>
            <a:r>
              <a:rPr lang="it-IT" sz="1400" dirty="0"/>
              <a:t>è uno strumento che </a:t>
            </a:r>
            <a:r>
              <a:rPr lang="it-IT" sz="1400" b="1" dirty="0"/>
              <a:t>facilita il riconoscimento </a:t>
            </a:r>
            <a:r>
              <a:rPr lang="it-IT" sz="1400" b="1" dirty="0" smtClean="0"/>
              <a:t>delle qualifiche </a:t>
            </a:r>
            <a:r>
              <a:rPr lang="it-IT" sz="1400" b="1" dirty="0"/>
              <a:t>dei rifugiati </a:t>
            </a:r>
            <a:r>
              <a:rPr lang="it-IT" sz="1400" dirty="0"/>
              <a:t>in assenza di una completa documentazione</a:t>
            </a:r>
          </a:p>
          <a:p>
            <a:pPr marL="361950" indent="-285750" algn="just">
              <a:buFontTx/>
              <a:buChar char="-"/>
            </a:pPr>
            <a:r>
              <a:rPr lang="it-IT" sz="1400" dirty="0"/>
              <a:t>l</a:t>
            </a:r>
            <a:r>
              <a:rPr lang="it-IT" sz="1400" dirty="0" smtClean="0"/>
              <a:t>’EQPR </a:t>
            </a:r>
            <a:r>
              <a:rPr lang="it-IT" sz="1400" dirty="0"/>
              <a:t>è un documento che </a:t>
            </a:r>
            <a:r>
              <a:rPr lang="it-IT" sz="1400" b="1" dirty="0"/>
              <a:t>elenca le qualifiche in </a:t>
            </a:r>
            <a:r>
              <a:rPr lang="it-IT" sz="1400" b="1" dirty="0" smtClean="0"/>
              <a:t>termini di </a:t>
            </a:r>
            <a:r>
              <a:rPr lang="it-IT" sz="1400" b="1" dirty="0"/>
              <a:t>istruzione superiore, esperienze di lavoro e </a:t>
            </a:r>
            <a:r>
              <a:rPr lang="it-IT" sz="1400" b="1" dirty="0" smtClean="0"/>
              <a:t>conoscenze linguistiche</a:t>
            </a:r>
            <a:r>
              <a:rPr lang="it-IT" sz="1400" dirty="0" smtClean="0"/>
              <a:t> </a:t>
            </a:r>
            <a:r>
              <a:rPr lang="it-IT" sz="1400" dirty="0"/>
              <a:t>di un rifugiato</a:t>
            </a:r>
          </a:p>
          <a:p>
            <a:pPr marL="361950" indent="-285750" algn="just">
              <a:buFontTx/>
              <a:buChar char="-"/>
            </a:pPr>
            <a:r>
              <a:rPr lang="it-IT" sz="1400" dirty="0"/>
              <a:t>l</a:t>
            </a:r>
            <a:r>
              <a:rPr lang="it-IT" sz="1400" dirty="0" smtClean="0"/>
              <a:t>’EQPR </a:t>
            </a:r>
            <a:r>
              <a:rPr lang="it-IT" sz="1400" dirty="0"/>
              <a:t>è utilizzato </a:t>
            </a:r>
            <a:r>
              <a:rPr lang="it-IT" sz="1400" dirty="0" smtClean="0"/>
              <a:t>quando si desiderano </a:t>
            </a:r>
            <a:r>
              <a:rPr lang="it-IT" sz="1400" b="1" dirty="0" smtClean="0"/>
              <a:t>avviare ulteriori </a:t>
            </a:r>
            <a:r>
              <a:rPr lang="it-IT" sz="1400" b="1" dirty="0"/>
              <a:t>studi o </a:t>
            </a:r>
            <a:r>
              <a:rPr lang="it-IT" sz="1400" b="1" dirty="0" smtClean="0"/>
              <a:t>cercare un impiego</a:t>
            </a:r>
          </a:p>
        </p:txBody>
      </p:sp>
      <p:sp>
        <p:nvSpPr>
          <p:cNvPr id="2" name="Pentagono 1"/>
          <p:cNvSpPr/>
          <p:nvPr/>
        </p:nvSpPr>
        <p:spPr>
          <a:xfrm>
            <a:off x="14410" y="1124744"/>
            <a:ext cx="930541" cy="672215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631635" y="1294064"/>
            <a:ext cx="8320068" cy="39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LO STRUMENTO EQPR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17367" y="3486487"/>
            <a:ext cx="8734336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latin typeface="DecimaWE Rg" panose="02000000000000000000" pitchFamily="2" charset="0"/>
            </a:endParaRPr>
          </a:p>
          <a:p>
            <a:endParaRPr lang="en-US" sz="1400" b="1" dirty="0">
              <a:latin typeface="DecimaWE Rg" panose="02000000000000000000" pitchFamily="2" charset="0"/>
            </a:endParaRPr>
          </a:p>
          <a:p>
            <a:endParaRPr lang="en-US" sz="800" b="1" dirty="0" smtClean="0">
              <a:latin typeface="DecimaWE Rg" panose="02000000000000000000" pitchFamily="2" charset="0"/>
            </a:endParaRPr>
          </a:p>
          <a:p>
            <a:pPr marL="361950" indent="-285750" algn="just">
              <a:buFontTx/>
              <a:buChar char="-"/>
            </a:pPr>
            <a:r>
              <a:rPr lang="it-IT" sz="1400" dirty="0"/>
              <a:t>per crearlo, è necessario accedere alla piattaforma </a:t>
            </a:r>
            <a:r>
              <a:rPr lang="it-IT" sz="1400" b="1" dirty="0"/>
              <a:t>EQPR IT Platform </a:t>
            </a:r>
            <a:r>
              <a:rPr lang="it-IT" sz="1400" dirty="0" smtClean="0"/>
              <a:t>(</a:t>
            </a:r>
            <a:r>
              <a:rPr lang="it-IT" sz="1400" dirty="0">
                <a:hlinkClick r:id="rId4"/>
              </a:rPr>
              <a:t>https://wallet.diplo-me.eu/coe/#/auth/login</a:t>
            </a:r>
            <a:r>
              <a:rPr lang="it-IT" sz="1400" dirty="0" smtClean="0"/>
              <a:t>)</a:t>
            </a:r>
          </a:p>
          <a:p>
            <a:pPr marL="361950" indent="-285750" algn="just">
              <a:buFontTx/>
              <a:buChar char="-"/>
            </a:pPr>
            <a:r>
              <a:rPr lang="it-IT" sz="1400" dirty="0" smtClean="0"/>
              <a:t>STEP 1: si compila un </a:t>
            </a:r>
            <a:r>
              <a:rPr lang="it-IT" sz="1400" b="1" dirty="0"/>
              <a:t>questionario </a:t>
            </a:r>
            <a:r>
              <a:rPr lang="it-IT" sz="1400" b="1" dirty="0" smtClean="0"/>
              <a:t>online </a:t>
            </a:r>
          </a:p>
          <a:p>
            <a:pPr marL="361950" indent="-285750" algn="just">
              <a:buFontTx/>
              <a:buChar char="-"/>
            </a:pPr>
            <a:r>
              <a:rPr lang="it-IT" sz="1400" dirty="0" smtClean="0"/>
              <a:t>STEP 2: si incontra un </a:t>
            </a:r>
            <a:r>
              <a:rPr lang="it-IT" sz="1400" b="1" dirty="0"/>
              <a:t>team di valutatori per un colloquio </a:t>
            </a:r>
            <a:r>
              <a:rPr lang="it-IT" sz="1400" dirty="0"/>
              <a:t>(circa </a:t>
            </a:r>
            <a:r>
              <a:rPr lang="it-IT" sz="1400" dirty="0" smtClean="0"/>
              <a:t>45 min</a:t>
            </a:r>
            <a:r>
              <a:rPr lang="it-IT" sz="1400" dirty="0"/>
              <a:t>.) durante il quale vengono valutate </a:t>
            </a:r>
            <a:r>
              <a:rPr lang="it-IT" sz="1400"/>
              <a:t>le </a:t>
            </a:r>
            <a:r>
              <a:rPr lang="it-IT" sz="1400" smtClean="0"/>
              <a:t>qualifiche</a:t>
            </a:r>
            <a:r>
              <a:rPr lang="it-IT" sz="1400" dirty="0"/>
              <a:t>. </a:t>
            </a:r>
            <a:r>
              <a:rPr lang="it-IT" sz="1400" dirty="0" smtClean="0"/>
              <a:t>I valutatori </a:t>
            </a:r>
            <a:r>
              <a:rPr lang="it-IT" sz="1400" dirty="0"/>
              <a:t>sono esperti di qualifiche di studio. Hanno </a:t>
            </a:r>
            <a:r>
              <a:rPr lang="it-IT" sz="1400" dirty="0" smtClean="0"/>
              <a:t>esperienza di </a:t>
            </a:r>
            <a:r>
              <a:rPr lang="it-IT" sz="1400" dirty="0"/>
              <a:t>qualifiche estere e conoscenza del sistema di istruzione </a:t>
            </a:r>
            <a:r>
              <a:rPr lang="it-IT" sz="1400" dirty="0" smtClean="0"/>
              <a:t>dei paesi </a:t>
            </a:r>
            <a:r>
              <a:rPr lang="it-IT" sz="1400" dirty="0"/>
              <a:t>di </a:t>
            </a:r>
            <a:r>
              <a:rPr lang="it-IT" sz="1400" dirty="0" smtClean="0"/>
              <a:t>provenienza. </a:t>
            </a:r>
            <a:r>
              <a:rPr lang="it-IT" sz="1400" b="1" dirty="0"/>
              <a:t>Il colloquio avviene nella </a:t>
            </a:r>
            <a:r>
              <a:rPr lang="it-IT" sz="1400" b="1" dirty="0" smtClean="0"/>
              <a:t>lingua madre </a:t>
            </a:r>
            <a:r>
              <a:rPr lang="it-IT" sz="1400" b="1" dirty="0"/>
              <a:t>o nella lingua di </a:t>
            </a:r>
            <a:r>
              <a:rPr lang="it-IT" sz="1400" b="1" dirty="0" smtClean="0"/>
              <a:t>istruzione</a:t>
            </a:r>
            <a:endParaRPr lang="it-IT" sz="1400" b="1" dirty="0"/>
          </a:p>
          <a:p>
            <a:pPr marL="361950" indent="-285750" algn="just">
              <a:buFontTx/>
              <a:buChar char="-"/>
            </a:pPr>
            <a:r>
              <a:rPr lang="it-IT" sz="1400" dirty="0" smtClean="0"/>
              <a:t>STEP 3: dopo </a:t>
            </a:r>
            <a:r>
              <a:rPr lang="it-IT" sz="1400" dirty="0"/>
              <a:t>il colloquio, viene presa </a:t>
            </a:r>
            <a:r>
              <a:rPr lang="it-IT" sz="1400" b="1" dirty="0"/>
              <a:t>la decisione di rilasciare o </a:t>
            </a:r>
            <a:r>
              <a:rPr lang="it-IT" sz="1400" b="1" dirty="0" smtClean="0"/>
              <a:t>meno l’EQPR</a:t>
            </a:r>
            <a:endParaRPr lang="it-IT" sz="1400" b="1" dirty="0"/>
          </a:p>
        </p:txBody>
      </p:sp>
      <p:sp>
        <p:nvSpPr>
          <p:cNvPr id="23" name="Rettangolo 22"/>
          <p:cNvSpPr/>
          <p:nvPr/>
        </p:nvSpPr>
        <p:spPr>
          <a:xfrm>
            <a:off x="217367" y="3555709"/>
            <a:ext cx="7567692" cy="39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COME FARE</a:t>
            </a:r>
          </a:p>
        </p:txBody>
      </p:sp>
      <p:sp>
        <p:nvSpPr>
          <p:cNvPr id="24" name="Pentagono 23"/>
          <p:cNvSpPr/>
          <p:nvPr/>
        </p:nvSpPr>
        <p:spPr>
          <a:xfrm rot="10800000">
            <a:off x="8084141" y="3400459"/>
            <a:ext cx="971600" cy="67661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6028" t="32761" r="32891" b="50840"/>
          <a:stretch/>
        </p:blipFill>
        <p:spPr bwMode="auto">
          <a:xfrm>
            <a:off x="109425" y="44625"/>
            <a:ext cx="1211580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0152" y="5713619"/>
            <a:ext cx="8734336" cy="430887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Per maggiori </a:t>
            </a:r>
            <a:r>
              <a:rPr lang="it-IT" sz="1100" smtClean="0"/>
              <a:t>informazioni e </a:t>
            </a:r>
            <a:r>
              <a:rPr lang="it-IT" sz="1100" dirty="0" smtClean="0"/>
              <a:t>scaricare il </a:t>
            </a:r>
            <a:r>
              <a:rPr lang="it-IT" sz="1100" dirty="0" err="1" smtClean="0"/>
              <a:t>leaflet</a:t>
            </a:r>
            <a:r>
              <a:rPr lang="it-IT" sz="1100" dirty="0" smtClean="0"/>
              <a:t> su come avviare la procedura (UKR, IT, ENG) è </a:t>
            </a:r>
            <a:r>
              <a:rPr lang="it-IT" sz="1100" dirty="0"/>
              <a:t>possibile accedere alla pagina: </a:t>
            </a:r>
            <a:r>
              <a:rPr lang="it-IT" sz="1100" b="1" dirty="0">
                <a:hlinkClick r:id="rId6"/>
              </a:rPr>
              <a:t>https://</a:t>
            </a:r>
            <a:r>
              <a:rPr lang="it-IT" sz="1100" b="1" dirty="0" smtClean="0">
                <a:hlinkClick r:id="rId6"/>
              </a:rPr>
              <a:t>www.coe.int/en/web/education/recognition-of-refugees-qualifications</a:t>
            </a:r>
            <a:r>
              <a:rPr lang="it-IT" sz="1100" b="1" dirty="0" smtClean="0"/>
              <a:t>  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613686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D11A2FF7-A3E3-2472-47D4-5E660D72813B}"/>
              </a:ext>
            </a:extLst>
          </p:cNvPr>
          <p:cNvSpPr/>
          <p:nvPr/>
        </p:nvSpPr>
        <p:spPr>
          <a:xfrm>
            <a:off x="107504" y="188640"/>
            <a:ext cx="5184576" cy="11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spcAft>
                <a:spcPts val="0"/>
              </a:spcAft>
            </a:pPr>
            <a:r>
              <a:rPr lang="it-IT" sz="5500" b="1" dirty="0">
                <a:solidFill>
                  <a:srgbClr val="00B0F0"/>
                </a:solidFill>
                <a:ea typeface="Calibri"/>
                <a:cs typeface="Times New Roman"/>
              </a:rPr>
              <a:t>RESTA SEMPRE</a:t>
            </a:r>
          </a:p>
          <a:p>
            <a:pPr>
              <a:lnSpc>
                <a:spcPts val="3700"/>
              </a:lnSpc>
              <a:spcAft>
                <a:spcPts val="0"/>
              </a:spcAft>
            </a:pPr>
            <a:r>
              <a:rPr lang="it-IT" sz="4500" b="1" dirty="0">
                <a:solidFill>
                  <a:schemeClr val="tx2"/>
                </a:solidFill>
                <a:ea typeface="Calibri"/>
                <a:cs typeface="Times New Roman"/>
              </a:rPr>
              <a:t>       AGGIORNATO!</a:t>
            </a:r>
            <a:endParaRPr lang="it-IT" sz="55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B1515F-24F7-FFA0-1F79-D34B1AC3A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1"/>
          <a:stretch/>
        </p:blipFill>
        <p:spPr>
          <a:xfrm>
            <a:off x="0" y="1336070"/>
            <a:ext cx="4251176" cy="5029200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B6D7D5-B9BC-9D0E-69F8-05375CD1E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/>
          <a:stretch/>
        </p:blipFill>
        <p:spPr>
          <a:xfrm>
            <a:off x="216024" y="2020051"/>
            <a:ext cx="2112210" cy="36364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44" y="3305494"/>
            <a:ext cx="713441" cy="71144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427341" y="3431120"/>
            <a:ext cx="2721149" cy="46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lvl="0">
              <a:lnSpc>
                <a:spcPts val="2800"/>
              </a:lnSpc>
              <a:spcAft>
                <a:spcPts val="0"/>
              </a:spcAft>
            </a:pPr>
            <a:r>
              <a:rPr lang="it-IT" sz="3000" b="1" dirty="0" smtClean="0">
                <a:solidFill>
                  <a:srgbClr val="002060"/>
                </a:solidFill>
                <a:ea typeface="Calibri"/>
                <a:cs typeface="Times New Roman"/>
              </a:rPr>
              <a:t>@</a:t>
            </a:r>
            <a:r>
              <a:rPr lang="it-IT" sz="30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inFvg</a:t>
            </a:r>
            <a:endParaRPr lang="it-IT" sz="3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27341" y="4033521"/>
            <a:ext cx="329721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lvl="0">
              <a:lnSpc>
                <a:spcPts val="2800"/>
              </a:lnSpc>
              <a:spcAft>
                <a:spcPts val="0"/>
              </a:spcAft>
            </a:pPr>
            <a:r>
              <a:rPr lang="it-IT" sz="3000" b="1" dirty="0" smtClean="0">
                <a:solidFill>
                  <a:srgbClr val="002060"/>
                </a:solidFill>
                <a:ea typeface="Calibri"/>
                <a:cs typeface="Times New Roman"/>
              </a:rPr>
              <a:t>@</a:t>
            </a:r>
            <a:r>
              <a:rPr lang="it-IT" sz="30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lavoro_FVG</a:t>
            </a:r>
            <a:endParaRPr lang="it-IT" sz="3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148064" y="1062584"/>
            <a:ext cx="3995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it-IT" sz="2500" b="1" dirty="0" smtClean="0">
                <a:solidFill>
                  <a:srgbClr val="002060"/>
                </a:solidFill>
                <a:ea typeface="Calibri"/>
                <a:cs typeface="Times New Roman"/>
              </a:rPr>
              <a:t>offertelavoro.regione.fvg.it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it-IT" sz="2500" b="1" dirty="0" smtClean="0">
                <a:solidFill>
                  <a:srgbClr val="002060"/>
                </a:solidFill>
                <a:ea typeface="Calibri"/>
                <a:cs typeface="Times New Roman"/>
                <a:hlinkClick r:id="rId5"/>
              </a:rPr>
              <a:t>www.pipol.fvg.it</a:t>
            </a:r>
            <a:endParaRPr lang="it-IT" sz="25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it-IT" sz="2500" b="1" dirty="0" smtClean="0">
                <a:solidFill>
                  <a:srgbClr val="002060"/>
                </a:solidFill>
                <a:ea typeface="Calibri"/>
                <a:cs typeface="Times New Roman"/>
                <a:hlinkClick r:id="rId6"/>
              </a:rPr>
              <a:t>www.regione.fvg.it</a:t>
            </a:r>
            <a:r>
              <a:rPr lang="it-IT" sz="2500" b="1" dirty="0" smtClean="0">
                <a:solidFill>
                  <a:srgbClr val="002060"/>
                </a:solidFill>
                <a:ea typeface="Calibri"/>
                <a:cs typeface="Times New Roman"/>
              </a:rPr>
              <a:t> &gt; lavoro e formazione</a:t>
            </a:r>
            <a:endParaRPr lang="it-IT" sz="25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pSp>
        <p:nvGrpSpPr>
          <p:cNvPr id="6" name="Gruppo 5"/>
          <p:cNvGrpSpPr/>
          <p:nvPr/>
        </p:nvGrpSpPr>
        <p:grpSpPr>
          <a:xfrm rot="904501">
            <a:off x="7567179" y="2924177"/>
            <a:ext cx="1543686" cy="459055"/>
            <a:chOff x="6588224" y="692696"/>
            <a:chExt cx="1946564" cy="576065"/>
          </a:xfrm>
        </p:grpSpPr>
        <p:sp>
          <p:nvSpPr>
            <p:cNvPr id="4" name="Triangolo isoscele 3"/>
            <p:cNvSpPr/>
            <p:nvPr/>
          </p:nvSpPr>
          <p:spPr>
            <a:xfrm rot="5400000">
              <a:off x="8029558" y="763530"/>
              <a:ext cx="576064" cy="434397"/>
            </a:xfrm>
            <a:prstGeom prst="triangle">
              <a:avLst/>
            </a:prstGeom>
            <a:solidFill>
              <a:srgbClr val="FB6297"/>
            </a:solidFill>
            <a:ln>
              <a:solidFill>
                <a:srgbClr val="E381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6588224" y="692696"/>
              <a:ext cx="1512168" cy="576064"/>
            </a:xfrm>
            <a:prstGeom prst="rect">
              <a:avLst/>
            </a:prstGeom>
            <a:solidFill>
              <a:srgbClr val="FB6297"/>
            </a:solidFill>
            <a:ln>
              <a:solidFill>
                <a:srgbClr val="E381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Rettangolo 12"/>
          <p:cNvSpPr/>
          <p:nvPr/>
        </p:nvSpPr>
        <p:spPr>
          <a:xfrm rot="1019279">
            <a:off x="7584417" y="2948121"/>
            <a:ext cx="172267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lvl="0">
              <a:lnSpc>
                <a:spcPts val="28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chemeClr val="bg1"/>
                </a:solidFill>
                <a:latin typeface="Ink Free" panose="03080402000500000000" pitchFamily="66" charset="0"/>
                <a:ea typeface="Calibri"/>
                <a:cs typeface="Times New Roman"/>
              </a:rPr>
              <a:t>SOCIAL</a:t>
            </a:r>
            <a:endParaRPr lang="it-IT" sz="2000" dirty="0">
              <a:solidFill>
                <a:schemeClr val="bg1"/>
              </a:solidFill>
              <a:latin typeface="Ink Free" panose="03080402000500000000" pitchFamily="66" charset="0"/>
              <a:ea typeface="Calibri"/>
              <a:cs typeface="Times New Roman"/>
            </a:endParaRPr>
          </a:p>
        </p:txBody>
      </p:sp>
      <p:grpSp>
        <p:nvGrpSpPr>
          <p:cNvPr id="14" name="Gruppo 13"/>
          <p:cNvGrpSpPr/>
          <p:nvPr/>
        </p:nvGrpSpPr>
        <p:grpSpPr>
          <a:xfrm rot="904501">
            <a:off x="7692966" y="349571"/>
            <a:ext cx="1420803" cy="420472"/>
            <a:chOff x="6588224" y="692696"/>
            <a:chExt cx="1946564" cy="576065"/>
          </a:xfrm>
        </p:grpSpPr>
        <p:sp>
          <p:nvSpPr>
            <p:cNvPr id="15" name="Triangolo isoscele 14"/>
            <p:cNvSpPr/>
            <p:nvPr/>
          </p:nvSpPr>
          <p:spPr>
            <a:xfrm rot="5400000">
              <a:off x="8029558" y="763530"/>
              <a:ext cx="576064" cy="434397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588224" y="692696"/>
              <a:ext cx="1512168" cy="5760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</p:grpSp>
      <p:sp>
        <p:nvSpPr>
          <p:cNvPr id="18" name="Rettangolo 17"/>
          <p:cNvSpPr/>
          <p:nvPr/>
        </p:nvSpPr>
        <p:spPr>
          <a:xfrm rot="1019279">
            <a:off x="7819115" y="313009"/>
            <a:ext cx="105596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lvl="0">
              <a:lnSpc>
                <a:spcPts val="28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chemeClr val="bg1"/>
                </a:solidFill>
                <a:latin typeface="Ink Free" panose="03080402000500000000" pitchFamily="66" charset="0"/>
                <a:ea typeface="Calibri"/>
                <a:cs typeface="Times New Roman"/>
              </a:rPr>
              <a:t>WEB</a:t>
            </a:r>
            <a:endParaRPr lang="it-IT" sz="2000" dirty="0">
              <a:solidFill>
                <a:schemeClr val="bg1"/>
              </a:solidFill>
              <a:latin typeface="Ink Free" panose="03080402000500000000" pitchFamily="66" charset="0"/>
              <a:ea typeface="Calibri"/>
              <a:cs typeface="Times New Roman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59" y="3441141"/>
            <a:ext cx="362853" cy="3628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3750" r="25588" b="22701"/>
          <a:stretch/>
        </p:blipFill>
        <p:spPr>
          <a:xfrm>
            <a:off x="7840277" y="4033521"/>
            <a:ext cx="448582" cy="36899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19760" r="9680" b="23121"/>
          <a:stretch/>
        </p:blipFill>
        <p:spPr>
          <a:xfrm>
            <a:off x="7609246" y="3451804"/>
            <a:ext cx="462063" cy="341525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4788478" y="4581128"/>
            <a:ext cx="4176409" cy="2006327"/>
            <a:chOff x="4267755" y="4367542"/>
            <a:chExt cx="4713712" cy="2264445"/>
          </a:xfrm>
        </p:grpSpPr>
        <p:sp>
          <p:nvSpPr>
            <p:cNvPr id="21" name="Fumetto 2 20">
              <a:extLst>
                <a:ext uri="{FF2B5EF4-FFF2-40B4-BE49-F238E27FC236}">
                  <a16:creationId xmlns:a16="http://schemas.microsoft.com/office/drawing/2014/main" id="{F192A624-4F4B-2C4A-A5B8-48EAC1870A53}"/>
                </a:ext>
              </a:extLst>
            </p:cNvPr>
            <p:cNvSpPr/>
            <p:nvPr/>
          </p:nvSpPr>
          <p:spPr>
            <a:xfrm>
              <a:off x="4267755" y="4367542"/>
              <a:ext cx="4713712" cy="1997728"/>
            </a:xfrm>
            <a:prstGeom prst="wedgeRoundRectCallout">
              <a:avLst>
                <a:gd name="adj1" fmla="val 36005"/>
                <a:gd name="adj2" fmla="val 73844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2" name="Titolo 1">
              <a:hlinkClick r:id="rId10"/>
              <a:extLst>
                <a:ext uri="{FF2B5EF4-FFF2-40B4-BE49-F238E27FC236}">
                  <a16:creationId xmlns:a16="http://schemas.microsoft.com/office/drawing/2014/main" id="{4045096C-57FB-3C4B-ACEF-B16C35A9B1C9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5677887" y="4615862"/>
              <a:ext cx="3132257" cy="2016125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DecimaWE Rg" pitchFamily="2" charset="0"/>
                </a:defRPr>
              </a:lvl9pPr>
            </a:lstStyle>
            <a:p>
              <a:pPr algn="ctr">
                <a:defRPr/>
              </a:pPr>
              <a:r>
                <a:rPr lang="it-IT" sz="1600" kern="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Iscriviti alla Newsletter</a:t>
              </a:r>
              <a:br>
                <a:rPr lang="it-IT" sz="1600" kern="0" dirty="0">
                  <a:solidFill>
                    <a:schemeClr val="tx1"/>
                  </a:solidFill>
                  <a:latin typeface="Trebuchet MS" panose="020B0603020202020204" pitchFamily="34" charset="0"/>
                </a:rPr>
              </a:br>
              <a:r>
                <a:rPr lang="it-IT" sz="1600" kern="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S.I.L.O.- Servizio di informazione su lavoro e occupazione</a:t>
              </a:r>
            </a:p>
            <a:p>
              <a:pPr algn="ctr">
                <a:defRPr/>
              </a:pPr>
              <a:r>
                <a:rPr lang="it-IT" altLang="it-IT" sz="1600" b="0" u="sng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http://</a:t>
              </a:r>
              <a:r>
                <a:rPr lang="it-IT" altLang="it-IT" sz="1600" b="0" u="sng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bit.ly</a:t>
              </a:r>
              <a:r>
                <a:rPr lang="it-IT" altLang="it-IT" sz="1600" b="0" u="sng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/</a:t>
              </a:r>
              <a:r>
                <a:rPr lang="it-IT" altLang="it-IT" sz="1600" b="0" u="sng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iscrizione_Silo</a:t>
              </a:r>
              <a:r>
                <a:rPr lang="it-IT" altLang="it-IT" sz="1600" b="0" u="sng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21A8BEA4-71A3-A34A-8E43-1BE5A8FBB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149" y="4772367"/>
              <a:ext cx="1079500" cy="10795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7145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9"/>
          <a:stretch/>
        </p:blipFill>
        <p:spPr>
          <a:xfrm>
            <a:off x="486604" y="2177622"/>
            <a:ext cx="8244408" cy="409020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0" y="2144267"/>
            <a:ext cx="9094255" cy="410550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-45800" y="231808"/>
            <a:ext cx="9153937" cy="17163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800"/>
              </a:lnSpc>
              <a:spcAft>
                <a:spcPts val="0"/>
              </a:spcAft>
            </a:pPr>
            <a:r>
              <a:rPr lang="en-US" sz="3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ALTRE INIZIATIVE E INFORMAZIONI UTILI</a:t>
            </a:r>
          </a:p>
          <a:p>
            <a:pPr fontAlgn="auto">
              <a:lnSpc>
                <a:spcPts val="3800"/>
              </a:lnSpc>
              <a:spcAft>
                <a:spcPts val="0"/>
              </a:spcAft>
            </a:pPr>
            <a:r>
              <a:rPr lang="en-US" sz="3600" b="1" cap="all" dirty="0" smtClean="0">
                <a:latin typeface="DecimaWE Rg" panose="02000000000000000000" pitchFamily="2" charset="0"/>
              </a:rPr>
              <a:t>PIATTAFORMA PER RICHIEDERE UN CONTRIBUTO DI SOSTENTAMENTO</a:t>
            </a:r>
            <a:endParaRPr lang="it-IT" sz="3600" b="1" cap="all" dirty="0">
              <a:latin typeface="DecimaWE Rg" panose="02000000000000000000" pitchFamily="2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04028" y="2140309"/>
            <a:ext cx="7436865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err="1" smtClean="0">
                <a:latin typeface="DecimaWE Rg" panose="02000000000000000000" pitchFamily="2" charset="0"/>
              </a:rPr>
              <a:t>Attraverso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questa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piattaforma</a:t>
            </a:r>
            <a:r>
              <a:rPr lang="en-US" sz="1800" dirty="0" smtClean="0">
                <a:latin typeface="DecimaWE Rg" panose="02000000000000000000" pitchFamily="2" charset="0"/>
              </a:rPr>
              <a:t> è </a:t>
            </a:r>
            <a:r>
              <a:rPr lang="en-US" sz="1800" dirty="0" err="1" smtClean="0">
                <a:latin typeface="DecimaWE Rg" panose="02000000000000000000" pitchFamily="2" charset="0"/>
              </a:rPr>
              <a:t>possibile</a:t>
            </a:r>
            <a:r>
              <a:rPr lang="en-US" sz="1800" dirty="0" smtClean="0">
                <a:latin typeface="DecimaWE Rg" panose="02000000000000000000" pitchFamily="2" charset="0"/>
              </a:rPr>
              <a:t> fare </a:t>
            </a:r>
            <a:r>
              <a:rPr lang="en-US" sz="1800" dirty="0" err="1" smtClean="0">
                <a:latin typeface="DecimaWE Rg" panose="02000000000000000000" pitchFamily="2" charset="0"/>
              </a:rPr>
              <a:t>richiesta</a:t>
            </a:r>
            <a:r>
              <a:rPr lang="en-US" sz="1800" dirty="0" smtClean="0">
                <a:latin typeface="DecimaWE Rg" panose="02000000000000000000" pitchFamily="2" charset="0"/>
              </a:rPr>
              <a:t> del </a:t>
            </a:r>
            <a:r>
              <a:rPr lang="en-US" sz="1800" dirty="0" err="1" smtClean="0">
                <a:latin typeface="DecimaWE Rg" panose="02000000000000000000" pitchFamily="2" charset="0"/>
              </a:rPr>
              <a:t>contributo</a:t>
            </a:r>
            <a:r>
              <a:rPr lang="en-US" sz="1800" dirty="0" smtClean="0">
                <a:latin typeface="DecimaWE Rg" panose="02000000000000000000" pitchFamily="2" charset="0"/>
              </a:rPr>
              <a:t> di </a:t>
            </a:r>
            <a:r>
              <a:rPr lang="en-US" sz="1800" dirty="0" err="1" smtClean="0">
                <a:latin typeface="DecimaWE Rg" panose="02000000000000000000" pitchFamily="2" charset="0"/>
              </a:rPr>
              <a:t>sostentamento</a:t>
            </a:r>
            <a:r>
              <a:rPr lang="en-US" sz="1800" dirty="0" smtClean="0">
                <a:latin typeface="DecimaWE Rg" panose="02000000000000000000" pitchFamily="2" charset="0"/>
              </a:rPr>
              <a:t> per </a:t>
            </a:r>
            <a:r>
              <a:rPr lang="en-US" sz="1800" dirty="0" err="1" smtClean="0">
                <a:latin typeface="DecimaWE Rg" panose="02000000000000000000" pitchFamily="2" charset="0"/>
              </a:rPr>
              <a:t>sè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stessi</a:t>
            </a:r>
            <a:r>
              <a:rPr lang="en-US" sz="1800" dirty="0" smtClean="0">
                <a:latin typeface="DecimaWE Rg" panose="02000000000000000000" pitchFamily="2" charset="0"/>
              </a:rPr>
              <a:t>, per I </a:t>
            </a:r>
            <a:r>
              <a:rPr lang="en-US" sz="1800" dirty="0" err="1" smtClean="0">
                <a:latin typeface="DecimaWE Rg" panose="02000000000000000000" pitchFamily="2" charset="0"/>
              </a:rPr>
              <a:t>propri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figli</a:t>
            </a:r>
            <a:r>
              <a:rPr lang="en-US" sz="1800" dirty="0" smtClean="0">
                <a:latin typeface="DecimaWE Rg" panose="02000000000000000000" pitchFamily="2" charset="0"/>
              </a:rPr>
              <a:t>, per </a:t>
            </a:r>
            <a:r>
              <a:rPr lang="en-US" sz="1800" dirty="0" err="1" smtClean="0">
                <a:latin typeface="DecimaWE Rg" panose="02000000000000000000" pitchFamily="2" charset="0"/>
              </a:rPr>
              <a:t>i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minori</a:t>
            </a:r>
            <a:r>
              <a:rPr lang="en-US" sz="1800" dirty="0" smtClean="0">
                <a:latin typeface="DecimaWE Rg" panose="02000000000000000000" pitchFamily="2" charset="0"/>
              </a:rPr>
              <a:t> di cui </a:t>
            </a:r>
            <a:r>
              <a:rPr lang="en-US" sz="1800" dirty="0" err="1" smtClean="0">
                <a:latin typeface="DecimaWE Rg" panose="02000000000000000000" pitchFamily="2" charset="0"/>
              </a:rPr>
              <a:t>si</a:t>
            </a:r>
            <a:r>
              <a:rPr lang="en-US" sz="1800" dirty="0" smtClean="0">
                <a:latin typeface="DecimaWE Rg" panose="02000000000000000000" pitchFamily="2" charset="0"/>
              </a:rPr>
              <a:t> ha </a:t>
            </a:r>
            <a:r>
              <a:rPr lang="en-US" sz="1800" dirty="0" err="1" smtClean="0">
                <a:latin typeface="DecimaWE Rg" panose="02000000000000000000" pitchFamily="2" charset="0"/>
              </a:rPr>
              <a:t>tutela</a:t>
            </a:r>
            <a:r>
              <a:rPr lang="en-US" sz="1800" dirty="0" smtClean="0">
                <a:latin typeface="DecimaWE Rg" panose="02000000000000000000" pitchFamily="2" charset="0"/>
              </a:rPr>
              <a:t> </a:t>
            </a:r>
            <a:r>
              <a:rPr lang="en-US" sz="1800" dirty="0" err="1" smtClean="0">
                <a:latin typeface="DecimaWE Rg" panose="02000000000000000000" pitchFamily="2" charset="0"/>
              </a:rPr>
              <a:t>legale</a:t>
            </a:r>
            <a:r>
              <a:rPr lang="en-US" sz="1800" dirty="0" smtClean="0">
                <a:latin typeface="DecimaWE Rg" panose="02000000000000000000" pitchFamily="2" charset="0"/>
              </a:rPr>
              <a:t>. </a:t>
            </a:r>
          </a:p>
          <a:p>
            <a:endParaRPr lang="en-US" sz="1800" dirty="0" smtClean="0">
              <a:latin typeface="DecimaWE Rg" panose="02000000000000000000" pitchFamily="2" charset="0"/>
            </a:endParaRPr>
          </a:p>
          <a:p>
            <a:r>
              <a:rPr lang="it-IT" sz="1800" dirty="0">
                <a:latin typeface="DecimaWE Rg" panose="02000000000000000000" pitchFamily="2" charset="0"/>
              </a:rPr>
              <a:t>l contributo ha l’obiettivo di offrirti un primo </a:t>
            </a:r>
            <a:r>
              <a:rPr lang="it-IT" sz="1800" b="1" dirty="0">
                <a:latin typeface="DecimaWE Rg" panose="02000000000000000000" pitchFamily="2" charset="0"/>
              </a:rPr>
              <a:t>sostegno economico</a:t>
            </a:r>
            <a:r>
              <a:rPr lang="it-IT" sz="1800" dirty="0">
                <a:latin typeface="DecimaWE Rg" panose="02000000000000000000" pitchFamily="2" charset="0"/>
              </a:rPr>
              <a:t> in Italia ed è:</a:t>
            </a:r>
          </a:p>
          <a:p>
            <a:pPr marL="357188" indent="-357188"/>
            <a:r>
              <a:rPr lang="it-IT" sz="1800" dirty="0" smtClean="0">
                <a:latin typeface="DecimaWE Rg" panose="02000000000000000000" pitchFamily="2" charset="0"/>
              </a:rPr>
              <a:t>- 	destinato </a:t>
            </a:r>
            <a:r>
              <a:rPr lang="it-IT" sz="1800" dirty="0">
                <a:latin typeface="DecimaWE Rg" panose="02000000000000000000" pitchFamily="2" charset="0"/>
              </a:rPr>
              <a:t>a chi ha trovato una </a:t>
            </a:r>
            <a:r>
              <a:rPr lang="it-IT" sz="1800" b="1" dirty="0">
                <a:solidFill>
                  <a:schemeClr val="accent1"/>
                </a:solidFill>
                <a:latin typeface="DecimaWE Rg" panose="02000000000000000000" pitchFamily="2" charset="0"/>
              </a:rPr>
              <a:t>sistemazione autonoma</a:t>
            </a:r>
            <a:r>
              <a:rPr lang="it-IT" sz="1800" dirty="0">
                <a:latin typeface="DecimaWE Rg" panose="02000000000000000000" pitchFamily="2" charset="0"/>
              </a:rPr>
              <a:t>, anche presso </a:t>
            </a:r>
            <a:r>
              <a:rPr lang="it-IT" sz="1800" dirty="0" smtClean="0">
                <a:latin typeface="DecimaWE Rg" panose="02000000000000000000" pitchFamily="2" charset="0"/>
              </a:rPr>
              <a:t>parenti</a:t>
            </a:r>
            <a:r>
              <a:rPr lang="it-IT" sz="1800" dirty="0">
                <a:latin typeface="DecimaWE Rg" panose="02000000000000000000" pitchFamily="2" charset="0"/>
              </a:rPr>
              <a:t>, amici o famiglie ospitanti</a:t>
            </a:r>
          </a:p>
          <a:p>
            <a:pPr marL="357188" indent="-357188">
              <a:buFontTx/>
              <a:buChar char="-"/>
            </a:pPr>
            <a:r>
              <a:rPr lang="it-IT" sz="1800" dirty="0" smtClean="0">
                <a:latin typeface="DecimaWE Rg" panose="02000000000000000000" pitchFamily="2" charset="0"/>
              </a:rPr>
              <a:t>riconosciuto </a:t>
            </a:r>
            <a:r>
              <a:rPr lang="it-IT" sz="1800" dirty="0">
                <a:latin typeface="DecimaWE Rg" panose="02000000000000000000" pitchFamily="2" charset="0"/>
              </a:rPr>
              <a:t>per un massimo di </a:t>
            </a:r>
            <a:r>
              <a:rPr lang="it-IT" sz="1800" b="1" dirty="0">
                <a:latin typeface="DecimaWE Rg" panose="02000000000000000000" pitchFamily="2" charset="0"/>
              </a:rPr>
              <a:t>tre mesi</a:t>
            </a:r>
            <a:r>
              <a:rPr lang="it-IT" sz="1800" dirty="0">
                <a:latin typeface="DecimaWE Rg" panose="02000000000000000000" pitchFamily="2" charset="0"/>
              </a:rPr>
              <a:t> dalla data riportata sulla ricevuta di presentazione della domanda di permesso di soggiorno per protezione </a:t>
            </a:r>
            <a:r>
              <a:rPr lang="it-IT" sz="1800" dirty="0" smtClean="0">
                <a:latin typeface="DecimaWE Rg" panose="02000000000000000000" pitchFamily="2" charset="0"/>
              </a:rPr>
              <a:t>temporanea</a:t>
            </a:r>
          </a:p>
          <a:p>
            <a:pPr marL="285750" indent="-285750">
              <a:buFontTx/>
              <a:buChar char="-"/>
            </a:pPr>
            <a:endParaRPr lang="it-IT" sz="1800" dirty="0">
              <a:latin typeface="DecimaWE Rg" panose="02000000000000000000" pitchFamily="2" charset="0"/>
            </a:endParaRPr>
          </a:p>
          <a:p>
            <a:r>
              <a:rPr lang="it-IT" sz="1800" dirty="0" smtClean="0">
                <a:latin typeface="DecimaWE Rg" panose="02000000000000000000" pitchFamily="2" charset="0"/>
              </a:rPr>
              <a:t>La piattaforma è disponibile in lingua ITA, ENG, UKR.</a:t>
            </a:r>
            <a:endParaRPr lang="it-IT" sz="1800" dirty="0">
              <a:latin typeface="DecimaWE Rg" panose="02000000000000000000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29842" y="5543215"/>
            <a:ext cx="91539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hlinkClick r:id="rId5"/>
              </a:rPr>
              <a:t>https://contributo-emergenzaucraina.protezionecivile.gov.it</a:t>
            </a:r>
            <a:r>
              <a:rPr lang="it-IT" sz="2500" b="1" dirty="0" smtClean="0">
                <a:hlinkClick r:id="rId5"/>
              </a:rPr>
              <a:t>/#/</a:t>
            </a:r>
            <a:r>
              <a:rPr lang="it-IT" sz="2500" b="1" dirty="0" smtClean="0"/>
              <a:t> </a:t>
            </a:r>
            <a:endParaRPr lang="it-IT" sz="2500" b="1" dirty="0"/>
          </a:p>
        </p:txBody>
      </p:sp>
    </p:spTree>
    <p:extLst>
      <p:ext uri="{BB962C8B-B14F-4D97-AF65-F5344CB8AC3E}">
        <p14:creationId xmlns:p14="http://schemas.microsoft.com/office/powerpoint/2010/main" val="1954139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9"/>
          <a:stretch/>
        </p:blipFill>
        <p:spPr>
          <a:xfrm>
            <a:off x="486604" y="2177622"/>
            <a:ext cx="8244408" cy="409020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0" y="2144267"/>
            <a:ext cx="9094255" cy="410550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20107" y="1292955"/>
            <a:ext cx="4322411" cy="477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</a:rPr>
              <a:t>FINO A 12 MESI: </a:t>
            </a:r>
            <a:r>
              <a:rPr lang="it-IT" sz="1600" dirty="0">
                <a:latin typeface="DecimaWE Rg" panose="02000000000000000000" pitchFamily="2" charset="0"/>
              </a:rPr>
              <a:t>i</a:t>
            </a:r>
            <a:r>
              <a:rPr lang="it-IT" sz="1600" dirty="0" smtClean="0">
                <a:latin typeface="DecimaWE Rg" panose="02000000000000000000" pitchFamily="2" charset="0"/>
              </a:rPr>
              <a:t> titolari </a:t>
            </a:r>
            <a:r>
              <a:rPr lang="it-IT" sz="1600" dirty="0">
                <a:latin typeface="DecimaWE Rg" panose="02000000000000000000" pitchFamily="2" charset="0"/>
              </a:rPr>
              <a:t>di una patente extra-UE </a:t>
            </a:r>
            <a:r>
              <a:rPr lang="it-IT" sz="1600" b="1" dirty="0" smtClean="0">
                <a:latin typeface="DecimaWE Rg" panose="02000000000000000000" pitchFamily="2" charset="0"/>
              </a:rPr>
              <a:t>possono </a:t>
            </a:r>
            <a:r>
              <a:rPr lang="it-IT" sz="1600" b="1" dirty="0">
                <a:latin typeface="DecimaWE Rg" panose="02000000000000000000" pitchFamily="2" charset="0"/>
              </a:rPr>
              <a:t>guidare in Italia con il documento d’origine fino a un anno dall’acquisizione della residenza </a:t>
            </a:r>
            <a:r>
              <a:rPr lang="it-IT" sz="1600" b="1" dirty="0" smtClean="0">
                <a:latin typeface="DecimaWE Rg" panose="02000000000000000000" pitchFamily="2" charset="0"/>
              </a:rPr>
              <a:t>in Italia</a:t>
            </a:r>
            <a:r>
              <a:rPr lang="it-IT" sz="1600" dirty="0" smtClean="0">
                <a:latin typeface="DecimaWE Rg" panose="02000000000000000000" pitchFamily="2" charset="0"/>
              </a:rPr>
              <a:t>. </a:t>
            </a:r>
          </a:p>
          <a:p>
            <a:endParaRPr lang="it-IT" sz="1600" dirty="0" smtClean="0">
              <a:latin typeface="DecimaWE Rg" panose="02000000000000000000" pitchFamily="2" charset="0"/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</a:rPr>
              <a:t>DOPO I 12 MESI: </a:t>
            </a:r>
            <a:r>
              <a:rPr lang="it-IT" sz="1600" dirty="0" smtClean="0">
                <a:latin typeface="DecimaWE Rg" panose="02000000000000000000" pitchFamily="2" charset="0"/>
              </a:rPr>
              <a:t>secondo </a:t>
            </a:r>
            <a:r>
              <a:rPr lang="it-IT" sz="1600" dirty="0" smtClean="0">
                <a:latin typeface="DecimaWE Rg" panose="02000000000000000000" pitchFamily="2" charset="0"/>
                <a:hlinkClick r:id="rId4"/>
              </a:rPr>
              <a:t>l’Accordo di reciprocità tra Italia ed Ucraina</a:t>
            </a:r>
            <a:r>
              <a:rPr lang="it-IT" sz="1600" dirty="0" smtClean="0">
                <a:latin typeface="DecimaWE Rg" panose="02000000000000000000" pitchFamily="2" charset="0"/>
              </a:rPr>
              <a:t>, i cittadini ucraini dovranno </a:t>
            </a:r>
            <a:r>
              <a:rPr lang="it-IT" sz="1600" b="1" dirty="0">
                <a:latin typeface="DecimaWE Rg" panose="02000000000000000000" pitchFamily="2" charset="0"/>
              </a:rPr>
              <a:t>convertire la patente d’origine in </a:t>
            </a:r>
            <a:r>
              <a:rPr lang="it-IT" sz="1600" b="1" dirty="0" smtClean="0">
                <a:latin typeface="DecimaWE Rg" panose="02000000000000000000" pitchFamily="2" charset="0"/>
              </a:rPr>
              <a:t>italiana</a:t>
            </a:r>
            <a:r>
              <a:rPr lang="it-IT" sz="1600" dirty="0">
                <a:latin typeface="DecimaWE Rg" panose="02000000000000000000" pitchFamily="2" charset="0"/>
              </a:rPr>
              <a:t>. </a:t>
            </a:r>
            <a:r>
              <a:rPr lang="it-IT" sz="1600" dirty="0" smtClean="0">
                <a:latin typeface="DecimaWE Rg" panose="02000000000000000000" pitchFamily="2" charset="0"/>
              </a:rPr>
              <a:t>La </a:t>
            </a:r>
            <a:r>
              <a:rPr lang="it-IT" sz="1600" dirty="0">
                <a:latin typeface="DecimaWE Rg" panose="02000000000000000000" pitchFamily="2" charset="0"/>
              </a:rPr>
              <a:t>conversione della patente ucraina in italiana </a:t>
            </a:r>
            <a:r>
              <a:rPr lang="it-IT" sz="1600" b="1" dirty="0" smtClean="0">
                <a:latin typeface="DecimaWE Rg" panose="02000000000000000000" pitchFamily="2" charset="0"/>
              </a:rPr>
              <a:t>NON</a:t>
            </a:r>
            <a:r>
              <a:rPr lang="it-IT" sz="1600" dirty="0" smtClean="0">
                <a:latin typeface="DecimaWE Rg" panose="02000000000000000000" pitchFamily="2" charset="0"/>
              </a:rPr>
              <a:t> richiederà di </a:t>
            </a:r>
            <a:r>
              <a:rPr lang="it-IT" sz="1600" dirty="0">
                <a:latin typeface="DecimaWE Rg" panose="02000000000000000000" pitchFamily="2" charset="0"/>
              </a:rPr>
              <a:t>sostenere esami </a:t>
            </a:r>
            <a:r>
              <a:rPr lang="it-IT" sz="1600" dirty="0" smtClean="0">
                <a:latin typeface="DecimaWE Rg" panose="02000000000000000000" pitchFamily="2" charset="0"/>
              </a:rPr>
              <a:t>aggiuntivi, per tutti i cittadini ucraini residenti in Italia da </a:t>
            </a:r>
            <a:r>
              <a:rPr lang="it-IT" sz="1600" b="1" dirty="0" smtClean="0">
                <a:latin typeface="DecimaWE Rg" panose="02000000000000000000" pitchFamily="2" charset="0"/>
              </a:rPr>
              <a:t>meno di 4 anni </a:t>
            </a:r>
            <a:r>
              <a:rPr lang="it-IT" sz="1600" dirty="0" smtClean="0">
                <a:latin typeface="DecimaWE Rg" panose="02000000000000000000" pitchFamily="2" charset="0"/>
              </a:rPr>
              <a:t>al momento della domanda di conversione.</a:t>
            </a:r>
          </a:p>
          <a:p>
            <a:endParaRPr lang="it-IT" sz="1600" dirty="0" smtClean="0">
              <a:latin typeface="DecimaWE Rg" panose="02000000000000000000" pitchFamily="2" charset="0"/>
            </a:endParaRPr>
          </a:p>
          <a:p>
            <a:endParaRPr lang="it-IT" sz="1600" dirty="0">
              <a:latin typeface="DecimaWE Rg" panose="02000000000000000000" pitchFamily="2" charset="0"/>
            </a:endParaRPr>
          </a:p>
          <a:p>
            <a:r>
              <a:rPr lang="it-IT" sz="1600" dirty="0">
                <a:latin typeface="DecimaWE Rg" panose="02000000000000000000" pitchFamily="2" charset="0"/>
              </a:rPr>
              <a:t>Il </a:t>
            </a:r>
            <a:r>
              <a:rPr lang="it-IT" sz="1600" b="1" dirty="0">
                <a:latin typeface="DecimaWE Rg" panose="02000000000000000000" pitchFamily="2" charset="0"/>
              </a:rPr>
              <a:t>reciproco riconoscimento </a:t>
            </a:r>
            <a:r>
              <a:rPr lang="it-IT" sz="1600" dirty="0">
                <a:latin typeface="DecimaWE Rg" panose="02000000000000000000" pitchFamily="2" charset="0"/>
              </a:rPr>
              <a:t>delle patenti di guida ucraine e italiane ai fini della conversione è </a:t>
            </a:r>
            <a:r>
              <a:rPr lang="it-IT" sz="1600" b="1" dirty="0">
                <a:latin typeface="DecimaWE Rg" panose="02000000000000000000" pitchFamily="2" charset="0"/>
              </a:rPr>
              <a:t>in vigore dal 24 gennaio 2022 e resterà tale per cinque anni, fino al 24 gennaio 2027</a:t>
            </a:r>
            <a:r>
              <a:rPr lang="it-IT" sz="1600" dirty="0">
                <a:latin typeface="DecimaWE Rg" panose="02000000000000000000" pitchFamily="2" charset="0"/>
              </a:rPr>
              <a:t>, salvo eventuale </a:t>
            </a:r>
            <a:r>
              <a:rPr lang="it-IT" sz="1600" dirty="0" smtClean="0">
                <a:latin typeface="DecimaWE Rg" panose="02000000000000000000" pitchFamily="2" charset="0"/>
              </a:rPr>
              <a:t>proroga o modifiche normative.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t="3844" r="3854" b="3540"/>
          <a:stretch/>
        </p:blipFill>
        <p:spPr>
          <a:xfrm>
            <a:off x="4542518" y="153781"/>
            <a:ext cx="4495378" cy="642446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3949" y="21381"/>
            <a:ext cx="5013985" cy="10521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800"/>
              </a:lnSpc>
              <a:spcAft>
                <a:spcPts val="0"/>
              </a:spcAft>
            </a:pPr>
            <a:r>
              <a:rPr lang="en-US" sz="2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ALTRE INIZIATIVE E INFORMAZIONI UTILI</a:t>
            </a:r>
          </a:p>
          <a:p>
            <a:pPr fontAlgn="auto">
              <a:lnSpc>
                <a:spcPts val="3800"/>
              </a:lnSpc>
              <a:spcAft>
                <a:spcPts val="0"/>
              </a:spcAft>
            </a:pPr>
            <a:r>
              <a:rPr lang="en-US" sz="2000" b="1" cap="all" dirty="0" smtClean="0">
                <a:latin typeface="DecimaWE Rg" panose="02000000000000000000" pitchFamily="2" charset="0"/>
              </a:rPr>
              <a:t>PATENTE DI GUIDA</a:t>
            </a:r>
            <a:endParaRPr lang="it-IT" sz="2000" b="1" cap="all" dirty="0">
              <a:latin typeface="DecimaWE Rg" panose="02000000000000000000" pitchFamily="2" charset="0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360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503112"/>
            <a:ext cx="9144000" cy="2627642"/>
          </a:xfrm>
          <a:prstGeom prst="rect">
            <a:avLst/>
          </a:prstGeom>
        </p:spPr>
        <p:txBody>
          <a:bodyPr vert="horz" wrap="square" lIns="0" tIns="62230" rIns="0" bIns="0" rtlCol="0" anchor="ctr">
            <a:spAutoFit/>
          </a:bodyPr>
          <a:lstStyle/>
          <a:p>
            <a:pPr marL="6350" marR="2540">
              <a:lnSpc>
                <a:spcPts val="5000"/>
              </a:lnSpc>
              <a:spcBef>
                <a:spcPts val="490"/>
              </a:spcBef>
            </a:pPr>
            <a:r>
              <a:rPr lang="it-IT" sz="5000" b="1" spc="102" dirty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Incontro con </a:t>
            </a:r>
            <a:r>
              <a:rPr lang="it-IT" sz="5000" b="1" spc="102" dirty="0" smtClean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 </a:t>
            </a:r>
            <a:br>
              <a:rPr lang="it-IT" sz="5000" b="1" spc="102" dirty="0" smtClean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it-IT" sz="5000" b="1" spc="102" dirty="0" smtClean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Centri di </a:t>
            </a:r>
            <a:br>
              <a:rPr lang="it-IT" sz="5000" b="1" spc="102" dirty="0" smtClean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it-IT" sz="5000" b="1" spc="102" dirty="0" smtClean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Orientamento </a:t>
            </a:r>
            <a:br>
              <a:rPr lang="it-IT" sz="5000" b="1" spc="102" dirty="0" smtClean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it-IT" sz="5000" b="1" spc="102" dirty="0" smtClean="0">
                <a:solidFill>
                  <a:srgbClr val="E2005B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Regionali</a:t>
            </a:r>
            <a:endParaRPr sz="5000" dirty="0">
              <a:solidFill>
                <a:srgbClr val="E2005B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5373216"/>
            <a:ext cx="9144000" cy="920317"/>
          </a:xfrm>
          <a:prstGeom prst="rect">
            <a:avLst/>
          </a:prstGeom>
        </p:spPr>
        <p:txBody>
          <a:bodyPr vert="horz" wrap="square" lIns="0" tIns="30163" rIns="0" bIns="0" rtlCol="0">
            <a:spAutoFit/>
          </a:bodyPr>
          <a:lstStyle/>
          <a:p>
            <a:pPr marL="6350" algn="ctr">
              <a:spcBef>
                <a:spcPts val="238"/>
              </a:spcBef>
            </a:pPr>
            <a:r>
              <a:rPr lang="it-IT" sz="1300" b="1" spc="20" dirty="0">
                <a:solidFill>
                  <a:srgbClr val="1B1B1B"/>
                </a:solidFill>
                <a:cs typeface="Arial" panose="020B0604020202020204" pitchFamily="34" charset="0"/>
              </a:rPr>
              <a:t>Patrizia Piani, Daniela Patriarca</a:t>
            </a:r>
            <a:endParaRPr sz="1300" dirty="0">
              <a:cs typeface="Arial" panose="020B0604020202020204" pitchFamily="34" charset="0"/>
            </a:endParaRPr>
          </a:p>
          <a:p>
            <a:pPr marL="6350" marR="2540" algn="ctr">
              <a:lnSpc>
                <a:spcPct val="115599"/>
              </a:lnSpc>
            </a:pPr>
            <a:r>
              <a:rPr lang="it-IT" sz="1300" spc="57" dirty="0" err="1">
                <a:solidFill>
                  <a:srgbClr val="1B1B1B"/>
                </a:solidFill>
                <a:cs typeface="Arial"/>
              </a:rPr>
              <a:t>s</a:t>
            </a:r>
            <a:r>
              <a:rPr sz="1300" spc="57" dirty="0" err="1">
                <a:solidFill>
                  <a:srgbClr val="1B1B1B"/>
                </a:solidFill>
                <a:cs typeface="Arial"/>
              </a:rPr>
              <a:t>truttura</a:t>
            </a:r>
            <a:r>
              <a:rPr lang="it-IT" sz="1300" spc="57" dirty="0">
                <a:solidFill>
                  <a:srgbClr val="1B1B1B"/>
                </a:solidFill>
                <a:cs typeface="Arial"/>
              </a:rPr>
              <a:t> </a:t>
            </a:r>
            <a:r>
              <a:rPr sz="1300" spc="57" dirty="0">
                <a:solidFill>
                  <a:srgbClr val="1B1B1B"/>
                </a:solidFill>
                <a:cs typeface="Arial"/>
              </a:rPr>
              <a:t>stabile di sostegno all'orientamento educativo (area </a:t>
            </a:r>
            <a:r>
              <a:rPr lang="it-IT" sz="1300" spc="57" dirty="0">
                <a:solidFill>
                  <a:srgbClr val="1B1B1B"/>
                </a:solidFill>
                <a:cs typeface="Arial"/>
              </a:rPr>
              <a:t>friulana</a:t>
            </a:r>
            <a:r>
              <a:rPr sz="1300" spc="57" dirty="0">
                <a:solidFill>
                  <a:srgbClr val="1B1B1B"/>
                </a:solidFill>
                <a:cs typeface="Arial"/>
              </a:rPr>
              <a:t>)</a:t>
            </a:r>
            <a:r>
              <a:rPr lang="it-IT" sz="1300" spc="57" dirty="0">
                <a:solidFill>
                  <a:srgbClr val="1B1B1B"/>
                </a:solidFill>
                <a:cs typeface="Arial"/>
              </a:rPr>
              <a:t>, </a:t>
            </a:r>
          </a:p>
          <a:p>
            <a:pPr marL="6350" marR="2540" algn="ctr">
              <a:lnSpc>
                <a:spcPct val="115599"/>
              </a:lnSpc>
            </a:pPr>
            <a:r>
              <a:rPr lang="it-IT" sz="1300" spc="57" dirty="0">
                <a:solidFill>
                  <a:srgbClr val="1B1B1B"/>
                </a:solidFill>
                <a:cs typeface="Arial"/>
              </a:rPr>
              <a:t>servizio</a:t>
            </a:r>
            <a:r>
              <a:rPr sz="1300" spc="57" dirty="0">
                <a:solidFill>
                  <a:srgbClr val="1B1B1B"/>
                </a:solidFill>
                <a:cs typeface="Arial"/>
              </a:rPr>
              <a:t> ricerca, apprendimento permanente e Fondo Sociale Europeo</a:t>
            </a:r>
          </a:p>
          <a:p>
            <a:pPr marL="6350" algn="ctr">
              <a:spcBef>
                <a:spcPts val="188"/>
              </a:spcBef>
            </a:pPr>
            <a:r>
              <a:rPr sz="1300" spc="57" dirty="0">
                <a:solidFill>
                  <a:srgbClr val="1B1B1B"/>
                </a:solidFill>
                <a:cs typeface="Arial"/>
              </a:rPr>
              <a:t>Regione Friuli Venezia Giulia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sp>
        <p:nvSpPr>
          <p:cNvPr id="9" name="Angolo ripiegato 8"/>
          <p:cNvSpPr/>
          <p:nvPr/>
        </p:nvSpPr>
        <p:spPr>
          <a:xfrm>
            <a:off x="430924" y="1575644"/>
            <a:ext cx="3086100" cy="4751065"/>
          </a:xfrm>
          <a:prstGeom prst="foldedCorner">
            <a:avLst/>
          </a:prstGeom>
          <a:solidFill>
            <a:srgbClr val="FDDDC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200" b="1" i="1" dirty="0" smtClean="0">
              <a:solidFill>
                <a:srgbClr val="000000"/>
              </a:solidFill>
              <a:latin typeface="DecimaWE R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11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WE Rg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11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WE Rg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1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1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E’ vero, agli alati il suolo non serve.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c’è terra, ci sarà la volta celeste.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c’è un campo, ci sarà la libertà.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c’è una coppia, ci saranno le nubi.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questo è la verità dell’uccello.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per l’uomo? Com’è per l’uomo?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 sulla terra. Non sa volare.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ha le ali. Ma ha le ali!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sono ali non di penne e piume,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di verità, di onore, di fede.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le ha come fedeltà in amore.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come eterna aspirazione.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come onestà nel lavoro.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come generosità e premura.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come canti o speranza.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come poesia, o come sogni.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L’uomo non sa volare…</a:t>
            </a:r>
            <a:b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100" i="1" dirty="0">
                <a:solidFill>
                  <a:srgbClr val="000000"/>
                </a:solidFill>
                <a:latin typeface="DecimaWE Rg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ha le ali. Ma ha le ali! </a:t>
            </a:r>
          </a:p>
          <a:p>
            <a:pPr algn="ctr">
              <a:lnSpc>
                <a:spcPct val="107000"/>
              </a:lnSpc>
            </a:pPr>
            <a:r>
              <a:rPr lang="it-IT" sz="1100" b="1" dirty="0">
                <a:solidFill>
                  <a:schemeClr val="tx1"/>
                </a:solidFill>
                <a:latin typeface="DecimaWE Rg" panose="02000000000000000000" pitchFamily="2" charset="0"/>
              </a:rPr>
              <a:t>Lina </a:t>
            </a:r>
            <a:r>
              <a:rPr lang="it-IT" sz="1100" b="1" dirty="0" err="1">
                <a:solidFill>
                  <a:schemeClr val="tx1"/>
                </a:solidFill>
                <a:latin typeface="DecimaWE Rg" panose="02000000000000000000" pitchFamily="2" charset="0"/>
              </a:rPr>
              <a:t>Kostenko</a:t>
            </a:r>
            <a:r>
              <a:rPr lang="it-IT" sz="1100" b="1" dirty="0">
                <a:solidFill>
                  <a:schemeClr val="tx1"/>
                </a:solidFill>
                <a:latin typeface="DecimaWE Rg" panose="02000000000000000000" pitchFamily="2" charset="0"/>
              </a:rPr>
              <a:t> (nata 19 marzo 1930, </a:t>
            </a:r>
            <a:r>
              <a:rPr lang="it-IT" sz="1100" b="1" dirty="0" err="1">
                <a:solidFill>
                  <a:schemeClr val="tx1"/>
                </a:solidFill>
                <a:latin typeface="DecimaWE Rg" panose="02000000000000000000" pitchFamily="2" charset="0"/>
              </a:rPr>
              <a:t>Rzhyshchiv</a:t>
            </a:r>
            <a:r>
              <a:rPr lang="it-IT" sz="1100" b="1" dirty="0">
                <a:solidFill>
                  <a:schemeClr val="tx1"/>
                </a:solidFill>
                <a:latin typeface="DecimaWE Rg" panose="02000000000000000000" pitchFamily="2" charset="0"/>
              </a:rPr>
              <a:t>)</a:t>
            </a:r>
            <a:endParaRPr lang="it-IT" sz="1100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2200" i="1" dirty="0">
              <a:solidFill>
                <a:schemeClr val="tx1"/>
              </a:solidFill>
              <a:latin typeface="DecimaWE Rg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2200" i="1" dirty="0">
              <a:solidFill>
                <a:srgbClr val="000000"/>
              </a:solidFill>
              <a:latin typeface="DecimaWE Rg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1844824"/>
            <a:ext cx="4876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 txBox="1">
            <a:spLocks/>
          </p:cNvSpPr>
          <p:nvPr/>
        </p:nvSpPr>
        <p:spPr>
          <a:xfrm>
            <a:off x="1115943" y="3070641"/>
            <a:ext cx="5856358" cy="13680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350" marR="2540" algn="ctr">
              <a:lnSpc>
                <a:spcPct val="116500"/>
              </a:lnSpc>
              <a:spcBef>
                <a:spcPts val="50"/>
              </a:spcBef>
            </a:pPr>
            <a:r>
              <a:rPr lang="it-IT" sz="1800" spc="8" dirty="0">
                <a:solidFill>
                  <a:srgbClr val="1B1B1B"/>
                </a:solidFill>
                <a:latin typeface="DecimaWE Rg" panose="02000000000000000000" pitchFamily="2" charset="0"/>
                <a:cs typeface="Arial"/>
              </a:rPr>
              <a:t>Capire i tuoi bisogni</a:t>
            </a:r>
          </a:p>
          <a:p>
            <a:pPr marL="6350" marR="2540" algn="ctr">
              <a:lnSpc>
                <a:spcPct val="116500"/>
              </a:lnSpc>
              <a:spcBef>
                <a:spcPts val="50"/>
              </a:spcBef>
            </a:pPr>
            <a:r>
              <a:rPr lang="it-IT" sz="1800" spc="8" dirty="0">
                <a:solidFill>
                  <a:srgbClr val="1B1B1B"/>
                </a:solidFill>
                <a:latin typeface="DecimaWE Rg" panose="02000000000000000000" pitchFamily="2" charset="0"/>
                <a:cs typeface="Arial"/>
              </a:rPr>
              <a:t>Comprendere cosa potresti fare per sentirti soddisfatto</a:t>
            </a:r>
          </a:p>
          <a:p>
            <a:pPr marL="6350" marR="2540" algn="ctr">
              <a:lnSpc>
                <a:spcPct val="116500"/>
              </a:lnSpc>
              <a:spcBef>
                <a:spcPts val="50"/>
              </a:spcBef>
            </a:pPr>
            <a:r>
              <a:rPr lang="it-IT" sz="1800" spc="8" dirty="0">
                <a:solidFill>
                  <a:srgbClr val="1B1B1B"/>
                </a:solidFill>
                <a:latin typeface="DecimaWE Rg" panose="02000000000000000000" pitchFamily="2" charset="0"/>
                <a:cs typeface="Arial"/>
              </a:rPr>
              <a:t>Conoscere i tuoi interessi</a:t>
            </a:r>
          </a:p>
          <a:p>
            <a:pPr marL="6350" marR="2540" algn="ctr">
              <a:lnSpc>
                <a:spcPct val="116500"/>
              </a:lnSpc>
              <a:spcBef>
                <a:spcPts val="50"/>
              </a:spcBef>
            </a:pPr>
            <a:r>
              <a:rPr lang="it-IT" sz="1800" spc="8" dirty="0">
                <a:solidFill>
                  <a:srgbClr val="1B1B1B"/>
                </a:solidFill>
                <a:latin typeface="DecimaWE Rg" panose="02000000000000000000" pitchFamily="2" charset="0"/>
                <a:cs typeface="Arial"/>
              </a:rPr>
              <a:t>Capire cosa vorresti fare ‘’da grande’’</a:t>
            </a:r>
            <a:endParaRPr lang="it-IT" sz="1800" spc="263" dirty="0">
              <a:solidFill>
                <a:sysClr val="windowText" lastClr="000000"/>
              </a:solidFill>
              <a:latin typeface="DecimaWE Rg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342900" y="1170968"/>
            <a:ext cx="8309449" cy="468077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lang="it-IT" sz="3000" b="1" spc="45" dirty="0">
                <a:solidFill>
                  <a:srgbClr val="E2005B"/>
                </a:solidFill>
                <a:latin typeface="DecimaWE Rg" panose="02000000000000000000" pitchFamily="2" charset="0"/>
                <a:cs typeface="Arial"/>
              </a:rPr>
              <a:t>I centri di orientamento regionali (COR)</a:t>
            </a:r>
            <a:endParaRPr sz="3000" b="1" spc="45" dirty="0">
              <a:solidFill>
                <a:srgbClr val="E2005B"/>
              </a:solidFill>
              <a:latin typeface="DecimaWE Rg" panose="02000000000000000000" pitchFamily="2" charset="0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35376" y="2148896"/>
            <a:ext cx="65347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9530" algn="ctr">
              <a:spcBef>
                <a:spcPts val="260"/>
              </a:spcBef>
            </a:pPr>
            <a:r>
              <a:rPr lang="it-IT" sz="3000" b="1" spc="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Come possiamo aiutarti..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13824" r="16120"/>
          <a:stretch/>
        </p:blipFill>
        <p:spPr>
          <a:xfrm>
            <a:off x="7596336" y="2094466"/>
            <a:ext cx="1080120" cy="154843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8924" r="12029"/>
          <a:stretch/>
        </p:blipFill>
        <p:spPr>
          <a:xfrm>
            <a:off x="7740351" y="4867120"/>
            <a:ext cx="1152129" cy="1114581"/>
          </a:xfrm>
          <a:prstGeom prst="rect">
            <a:avLst/>
          </a:prstGeom>
        </p:spPr>
      </p:pic>
      <p:pic>
        <p:nvPicPr>
          <p:cNvPr id="14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7747" y="2297133"/>
            <a:ext cx="1795462" cy="13248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3088" y="2297133"/>
            <a:ext cx="1653223" cy="13229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8264" y="2297133"/>
            <a:ext cx="1646395" cy="132299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34934"/>
            <a:ext cx="9144000" cy="621965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lang="it-IT" sz="2000" b="1" spc="328" dirty="0">
                <a:solidFill>
                  <a:srgbClr val="E2005B"/>
                </a:solidFill>
                <a:latin typeface="DecimaWE Rg" panose="02000000000000000000" pitchFamily="2" charset="0"/>
              </a:rPr>
              <a:t>I SERVIZI DI  ORIENTAMENTO DELLA REGIONE FVG</a:t>
            </a:r>
            <a:r>
              <a:rPr lang="it-IT" sz="2000" spc="328" dirty="0">
                <a:latin typeface="DecimaWE Rg" panose="02000000000000000000" pitchFamily="2" charset="0"/>
              </a:rPr>
              <a:t/>
            </a:r>
            <a:br>
              <a:rPr lang="it-IT" sz="2000" spc="328" dirty="0">
                <a:latin typeface="DecimaWE Rg" panose="02000000000000000000" pitchFamily="2" charset="0"/>
              </a:rPr>
            </a:br>
            <a:r>
              <a:rPr lang="it-IT" sz="2000" spc="770" dirty="0">
                <a:solidFill>
                  <a:srgbClr val="000000"/>
                </a:solidFill>
                <a:latin typeface="DecimaWE Rg" panose="02000000000000000000" pitchFamily="2" charset="0"/>
                <a:cs typeface="Arial"/>
              </a:rPr>
              <a:t>I centri di orientamento regionali (COR)</a:t>
            </a:r>
            <a:endParaRPr sz="2000" dirty="0">
              <a:latin typeface="DecimaWE Rg" panose="02000000000000000000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00" y="4207499"/>
            <a:ext cx="1334135" cy="197618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spcBef>
                <a:spcPts val="50"/>
              </a:spcBef>
            </a:pPr>
            <a:r>
              <a:rPr sz="1600" spc="8" dirty="0">
                <a:solidFill>
                  <a:srgbClr val="1B1B1B"/>
                </a:solidFill>
                <a:cs typeface="Arial"/>
              </a:rPr>
              <a:t>Su </a:t>
            </a:r>
            <a:r>
              <a:rPr sz="1600" spc="50" dirty="0">
                <a:solidFill>
                  <a:srgbClr val="1B1B1B"/>
                </a:solidFill>
                <a:cs typeface="Arial"/>
              </a:rPr>
              <a:t>opportunità </a:t>
            </a:r>
            <a:r>
              <a:rPr sz="1600" spc="35" dirty="0">
                <a:solidFill>
                  <a:srgbClr val="1B1B1B"/>
                </a:solidFill>
                <a:cs typeface="Arial"/>
              </a:rPr>
              <a:t>di </a:t>
            </a:r>
            <a:r>
              <a:rPr sz="1600" spc="38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18" dirty="0">
                <a:solidFill>
                  <a:srgbClr val="1B1B1B"/>
                </a:solidFill>
                <a:cs typeface="Arial"/>
              </a:rPr>
              <a:t>studio,</a:t>
            </a:r>
            <a:r>
              <a:rPr sz="1600" spc="-78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3" dirty="0">
                <a:solidFill>
                  <a:srgbClr val="1B1B1B"/>
                </a:solidFill>
                <a:cs typeface="Arial"/>
              </a:rPr>
              <a:t>formazione</a:t>
            </a:r>
            <a:r>
              <a:rPr sz="1600" spc="-75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20" dirty="0">
                <a:solidFill>
                  <a:srgbClr val="1B1B1B"/>
                </a:solidFill>
                <a:cs typeface="Arial"/>
              </a:rPr>
              <a:t>e </a:t>
            </a:r>
            <a:r>
              <a:rPr sz="1600" spc="-298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5" dirty="0">
                <a:solidFill>
                  <a:srgbClr val="1B1B1B"/>
                </a:solidFill>
                <a:cs typeface="Arial"/>
              </a:rPr>
              <a:t>lavoro, </a:t>
            </a:r>
            <a:r>
              <a:rPr sz="1600" spc="33" dirty="0">
                <a:solidFill>
                  <a:srgbClr val="1B1B1B"/>
                </a:solidFill>
                <a:cs typeface="Arial"/>
              </a:rPr>
              <a:t>materiale </a:t>
            </a:r>
            <a:r>
              <a:rPr sz="1600" spc="35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8" dirty="0">
                <a:solidFill>
                  <a:srgbClr val="1B1B1B"/>
                </a:solidFill>
                <a:cs typeface="Arial"/>
              </a:rPr>
              <a:t>informativo </a:t>
            </a:r>
            <a:r>
              <a:rPr sz="1600" spc="3" dirty="0">
                <a:solidFill>
                  <a:srgbClr val="1B1B1B"/>
                </a:solidFill>
                <a:cs typeface="Arial"/>
              </a:rPr>
              <a:t>(guide, </a:t>
            </a:r>
            <a:r>
              <a:rPr sz="1600" spc="5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35" dirty="0">
                <a:solidFill>
                  <a:srgbClr val="1B1B1B"/>
                </a:solidFill>
                <a:cs typeface="Arial"/>
              </a:rPr>
              <a:t>banche</a:t>
            </a:r>
            <a:r>
              <a:rPr sz="1600" spc="-65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5" dirty="0">
                <a:solidFill>
                  <a:srgbClr val="1B1B1B"/>
                </a:solidFill>
                <a:cs typeface="Arial"/>
              </a:rPr>
              <a:t>dati</a:t>
            </a:r>
            <a:r>
              <a:rPr sz="1600" spc="-63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15" dirty="0">
                <a:solidFill>
                  <a:srgbClr val="1B1B1B"/>
                </a:solidFill>
                <a:cs typeface="Arial"/>
              </a:rPr>
              <a:t>etc.)</a:t>
            </a:r>
            <a:endParaRPr sz="1600" dirty="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000" y="3844971"/>
            <a:ext cx="1551640" cy="3141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500" b="1" spc="-5" dirty="0">
                <a:solidFill>
                  <a:srgbClr val="F93F66"/>
                </a:solidFill>
                <a:cs typeface="Arial" panose="020B0604020202020204" pitchFamily="34" charset="0"/>
              </a:rPr>
              <a:t>I</a:t>
            </a:r>
            <a:r>
              <a:rPr lang="it-IT" sz="2000" b="1" spc="-5" dirty="0" err="1">
                <a:solidFill>
                  <a:srgbClr val="F93F66"/>
                </a:solidFill>
                <a:cs typeface="Arial" panose="020B0604020202020204" pitchFamily="34" charset="0"/>
              </a:rPr>
              <a:t>nformazioni</a:t>
            </a:r>
            <a:endParaRPr sz="2000" b="1" spc="-5" dirty="0">
              <a:solidFill>
                <a:srgbClr val="F93F66"/>
              </a:solidFill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7747" y="3822022"/>
            <a:ext cx="1795462" cy="33752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496253" algn="just">
              <a:lnSpc>
                <a:spcPct val="115300"/>
              </a:lnSpc>
              <a:spcBef>
                <a:spcPts val="50"/>
              </a:spcBef>
            </a:pPr>
            <a:r>
              <a:rPr lang="it-IT" sz="2000" b="1" spc="-5" dirty="0" smtClean="0">
                <a:solidFill>
                  <a:srgbClr val="F93F66"/>
                </a:solidFill>
                <a:cs typeface="Arial" panose="020B0604020202020204" pitchFamily="34" charset="0"/>
              </a:rPr>
              <a:t>Accoglienza</a:t>
            </a:r>
            <a:endParaRPr sz="2000" b="1" spc="-5" dirty="0">
              <a:solidFill>
                <a:srgbClr val="F93F66"/>
              </a:solidFill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8264" y="4292052"/>
            <a:ext cx="1711325" cy="222240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spcBef>
                <a:spcPts val="50"/>
              </a:spcBef>
            </a:pPr>
            <a:r>
              <a:rPr sz="1600" spc="135" dirty="0">
                <a:solidFill>
                  <a:srgbClr val="1B1B1B"/>
                </a:solidFill>
                <a:cs typeface="Arial"/>
              </a:rPr>
              <a:t>In</a:t>
            </a:r>
            <a:r>
              <a:rPr sz="1600" spc="-70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30" dirty="0">
                <a:solidFill>
                  <a:srgbClr val="1B1B1B"/>
                </a:solidFill>
                <a:cs typeface="Arial"/>
              </a:rPr>
              <a:t>collaborazione</a:t>
            </a:r>
            <a:r>
              <a:rPr sz="1600" spc="-70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53" dirty="0">
                <a:solidFill>
                  <a:srgbClr val="1B1B1B"/>
                </a:solidFill>
                <a:cs typeface="Arial"/>
              </a:rPr>
              <a:t>con</a:t>
            </a:r>
            <a:r>
              <a:rPr sz="1600" spc="-73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3" dirty="0">
                <a:solidFill>
                  <a:srgbClr val="1B1B1B"/>
                </a:solidFill>
                <a:cs typeface="Arial"/>
              </a:rPr>
              <a:t>enti </a:t>
            </a:r>
            <a:r>
              <a:rPr sz="1600" spc="-298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5" dirty="0">
                <a:solidFill>
                  <a:srgbClr val="1B1B1B"/>
                </a:solidFill>
                <a:cs typeface="Arial"/>
              </a:rPr>
              <a:t>per </a:t>
            </a:r>
            <a:r>
              <a:rPr sz="1600" spc="40" dirty="0">
                <a:solidFill>
                  <a:srgbClr val="1B1B1B"/>
                </a:solidFill>
                <a:cs typeface="Arial"/>
              </a:rPr>
              <a:t>condividere </a:t>
            </a:r>
            <a:r>
              <a:rPr sz="1600" spc="38" dirty="0">
                <a:solidFill>
                  <a:srgbClr val="1B1B1B"/>
                </a:solidFill>
                <a:cs typeface="Arial"/>
              </a:rPr>
              <a:t>buone </a:t>
            </a:r>
            <a:r>
              <a:rPr sz="1600" spc="40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5" dirty="0">
                <a:solidFill>
                  <a:srgbClr val="1B1B1B"/>
                </a:solidFill>
                <a:cs typeface="Arial"/>
              </a:rPr>
              <a:t>pratiche </a:t>
            </a:r>
            <a:r>
              <a:rPr sz="1600" spc="35" dirty="0">
                <a:solidFill>
                  <a:srgbClr val="1B1B1B"/>
                </a:solidFill>
                <a:cs typeface="Arial"/>
              </a:rPr>
              <a:t>di </a:t>
            </a:r>
            <a:r>
              <a:rPr sz="1600" spc="48" dirty="0">
                <a:solidFill>
                  <a:srgbClr val="1B1B1B"/>
                </a:solidFill>
                <a:cs typeface="Arial"/>
              </a:rPr>
              <a:t>orientamento </a:t>
            </a:r>
            <a:r>
              <a:rPr sz="1600" spc="50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5" dirty="0">
                <a:solidFill>
                  <a:srgbClr val="1B1B1B"/>
                </a:solidFill>
                <a:cs typeface="Arial"/>
              </a:rPr>
              <a:t>educativo</a:t>
            </a:r>
            <a:r>
              <a:rPr sz="1600" spc="-73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20" dirty="0">
                <a:solidFill>
                  <a:srgbClr val="1B1B1B"/>
                </a:solidFill>
                <a:cs typeface="Arial"/>
              </a:rPr>
              <a:t>e</a:t>
            </a:r>
            <a:r>
              <a:rPr sz="1600" spc="-70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43" dirty="0">
                <a:solidFill>
                  <a:srgbClr val="1B1B1B"/>
                </a:solidFill>
                <a:cs typeface="Arial"/>
              </a:rPr>
              <a:t>incrementare </a:t>
            </a:r>
            <a:r>
              <a:rPr sz="1600" spc="-298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-5" dirty="0">
                <a:solidFill>
                  <a:srgbClr val="1B1B1B"/>
                </a:solidFill>
                <a:cs typeface="Arial"/>
              </a:rPr>
              <a:t>la </a:t>
            </a:r>
            <a:r>
              <a:rPr sz="1600" spc="28" dirty="0">
                <a:solidFill>
                  <a:srgbClr val="1B1B1B"/>
                </a:solidFill>
                <a:cs typeface="Arial"/>
              </a:rPr>
              <a:t>qualità </a:t>
            </a:r>
            <a:r>
              <a:rPr sz="1600" spc="30" dirty="0">
                <a:solidFill>
                  <a:srgbClr val="1B1B1B"/>
                </a:solidFill>
                <a:cs typeface="Arial"/>
              </a:rPr>
              <a:t>dei </a:t>
            </a:r>
            <a:r>
              <a:rPr sz="1600" spc="28" dirty="0" err="1">
                <a:solidFill>
                  <a:srgbClr val="1B1B1B"/>
                </a:solidFill>
                <a:cs typeface="Arial"/>
              </a:rPr>
              <a:t>servizi</a:t>
            </a:r>
            <a:r>
              <a:rPr sz="1600" spc="28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30" dirty="0">
                <a:solidFill>
                  <a:srgbClr val="1B1B1B"/>
                </a:solidFill>
                <a:cs typeface="Arial"/>
              </a:rPr>
              <a:t> </a:t>
            </a:r>
            <a:r>
              <a:rPr sz="1600" spc="35" dirty="0" err="1">
                <a:solidFill>
                  <a:srgbClr val="1B1B1B"/>
                </a:solidFill>
                <a:cs typeface="Arial"/>
              </a:rPr>
              <a:t>offerti</a:t>
            </a:r>
            <a:endParaRPr sz="1600" dirty="0"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8264" y="3837943"/>
            <a:ext cx="1955704" cy="3141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2000" b="1" spc="-5" dirty="0">
                <a:solidFill>
                  <a:srgbClr val="F93F66"/>
                </a:solidFill>
                <a:cs typeface="Tahoma"/>
              </a:rPr>
              <a:t>Attività</a:t>
            </a:r>
            <a:r>
              <a:rPr sz="2000" b="1" spc="-83" dirty="0">
                <a:solidFill>
                  <a:srgbClr val="F93F66"/>
                </a:solidFill>
                <a:cs typeface="Tahoma"/>
              </a:rPr>
              <a:t> </a:t>
            </a:r>
            <a:r>
              <a:rPr sz="2000" b="1" spc="-18" dirty="0">
                <a:solidFill>
                  <a:srgbClr val="F93F66"/>
                </a:solidFill>
                <a:cs typeface="Tahoma"/>
              </a:rPr>
              <a:t>di</a:t>
            </a:r>
            <a:r>
              <a:rPr sz="2000" b="1" spc="-80" dirty="0">
                <a:solidFill>
                  <a:srgbClr val="F93F66"/>
                </a:solidFill>
                <a:cs typeface="Tahoma"/>
              </a:rPr>
              <a:t> </a:t>
            </a:r>
            <a:r>
              <a:rPr sz="2000" b="1" spc="-5" dirty="0">
                <a:solidFill>
                  <a:srgbClr val="F93F66"/>
                </a:solidFill>
                <a:cs typeface="Tahoma"/>
              </a:rPr>
              <a:t>rete</a:t>
            </a:r>
            <a:endParaRPr sz="2000" dirty="0"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6738" y="3844971"/>
            <a:ext cx="1544317" cy="3141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2000" b="1" spc="-5" dirty="0">
                <a:solidFill>
                  <a:srgbClr val="F93F66"/>
                </a:solidFill>
                <a:cs typeface="Arial" panose="020B0604020202020204" pitchFamily="34" charset="0"/>
              </a:rPr>
              <a:t>Consulenza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06738" y="4207499"/>
            <a:ext cx="1659573" cy="24686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>
              <a:spcBef>
                <a:spcPts val="50"/>
              </a:spcBef>
            </a:pPr>
            <a:r>
              <a:rPr sz="1600" spc="48" dirty="0">
                <a:solidFill>
                  <a:srgbClr val="1B1B1B"/>
                </a:solidFill>
                <a:cs typeface="Arial"/>
              </a:rPr>
              <a:t>Per chiarire le idee sul  futuro  formativo/professionale,  superare eventuali  blocchi che ostacolano la  decisione, esplorare  nuove opportunità di  studio/</a:t>
            </a:r>
            <a:r>
              <a:rPr sz="1600" spc="48" dirty="0" err="1">
                <a:solidFill>
                  <a:srgbClr val="1B1B1B"/>
                </a:solidFill>
                <a:cs typeface="Arial"/>
              </a:rPr>
              <a:t>lavoro</a:t>
            </a:r>
            <a:endParaRPr sz="1600" spc="48" dirty="0">
              <a:solidFill>
                <a:srgbClr val="1B1B1B"/>
              </a:solidFill>
              <a:cs typeface="Arial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24964"/>
            <a:ext cx="1551640" cy="1551640"/>
          </a:xfrm>
          <a:prstGeom prst="rect">
            <a:avLst/>
          </a:prstGeom>
        </p:spPr>
      </p:pic>
      <p:pic>
        <p:nvPicPr>
          <p:cNvPr id="17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402648" y="4159160"/>
            <a:ext cx="19192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540">
              <a:spcBef>
                <a:spcPts val="690"/>
              </a:spcBef>
            </a:pPr>
            <a:r>
              <a:rPr lang="it-IT" sz="1600" spc="-60" dirty="0">
                <a:solidFill>
                  <a:srgbClr val="1B1B1B"/>
                </a:solidFill>
                <a:cs typeface="Arial"/>
              </a:rPr>
              <a:t>Comprendere i bisogni, supportare nel processo di scelta, facilitare il percorso di orientamento e </a:t>
            </a:r>
            <a:r>
              <a:rPr lang="it-IT" sz="1600" spc="-60" dirty="0" err="1">
                <a:solidFill>
                  <a:srgbClr val="1B1B1B"/>
                </a:solidFill>
                <a:cs typeface="Arial"/>
              </a:rPr>
              <a:t>riorientamento</a:t>
            </a:r>
            <a:r>
              <a:rPr lang="it-IT" sz="1600" spc="-60" dirty="0">
                <a:solidFill>
                  <a:srgbClr val="1B1B1B"/>
                </a:solidFill>
                <a:cs typeface="Arial"/>
              </a:rPr>
              <a:t> nel percorso </a:t>
            </a:r>
            <a:r>
              <a:rPr lang="it-IT" sz="1600" spc="-60" dirty="0" err="1">
                <a:solidFill>
                  <a:srgbClr val="1B1B1B"/>
                </a:solidFill>
                <a:cs typeface="Arial"/>
              </a:rPr>
              <a:t>scalastico</a:t>
            </a:r>
            <a:r>
              <a:rPr lang="it-IT" sz="1600" spc="-60" dirty="0">
                <a:solidFill>
                  <a:srgbClr val="1B1B1B"/>
                </a:solidFill>
                <a:cs typeface="Arial"/>
              </a:rPr>
              <a:t>/formativo</a:t>
            </a:r>
            <a:endParaRPr lang="it-IT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9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3646189" y="1981200"/>
            <a:ext cx="1878311" cy="683520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lang="it-IT" sz="2200" b="1" spc="45" dirty="0">
                <a:solidFill>
                  <a:srgbClr val="E2005B"/>
                </a:solidFill>
                <a:latin typeface="Arial"/>
                <a:cs typeface="Arial"/>
              </a:rPr>
              <a:t>SISTEMI</a:t>
            </a:r>
            <a:br>
              <a:rPr lang="it-IT" sz="2200" b="1" spc="45" dirty="0">
                <a:solidFill>
                  <a:srgbClr val="E2005B"/>
                </a:solidFill>
                <a:latin typeface="Arial"/>
                <a:cs typeface="Arial"/>
              </a:rPr>
            </a:br>
            <a:r>
              <a:rPr lang="it-IT" sz="2200" b="1" spc="45" dirty="0">
                <a:solidFill>
                  <a:srgbClr val="E2005B"/>
                </a:solidFill>
                <a:latin typeface="Arial"/>
                <a:cs typeface="Arial"/>
              </a:rPr>
              <a:t>SCOLASTICI</a:t>
            </a:r>
            <a:endParaRPr sz="2200" b="1" spc="45" dirty="0">
              <a:solidFill>
                <a:srgbClr val="E2005B"/>
              </a:solidFill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/>
          <a:stretch/>
        </p:blipFill>
        <p:spPr>
          <a:xfrm>
            <a:off x="3008141" y="2819400"/>
            <a:ext cx="3049759" cy="20413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4750" t="13083" r="58166" b="4695"/>
          <a:stretch/>
        </p:blipFill>
        <p:spPr>
          <a:xfrm>
            <a:off x="338908" y="933012"/>
            <a:ext cx="2326333" cy="58141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42250" t="13083" r="41083" b="4695"/>
          <a:stretch/>
        </p:blipFill>
        <p:spPr>
          <a:xfrm>
            <a:off x="6505448" y="933012"/>
            <a:ext cx="2232248" cy="5815237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8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/>
          <p:cNvCxnSpPr/>
          <p:nvPr/>
        </p:nvCxnSpPr>
        <p:spPr>
          <a:xfrm flipV="1">
            <a:off x="1640700" y="3091982"/>
            <a:ext cx="6246000" cy="21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 flipV="1">
            <a:off x="1602600" y="5589240"/>
            <a:ext cx="6246000" cy="21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2478900" y="2865482"/>
            <a:ext cx="0" cy="495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3314700" y="2865482"/>
            <a:ext cx="0" cy="495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4536300" y="2844332"/>
            <a:ext cx="0" cy="4953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3507600" y="5322540"/>
            <a:ext cx="0" cy="495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>
            <a:off x="2476500" y="5341590"/>
            <a:ext cx="0" cy="495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6822300" y="5336544"/>
            <a:ext cx="0" cy="495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6" y="2762596"/>
            <a:ext cx="799805" cy="54888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72" y="5322540"/>
            <a:ext cx="795459" cy="477276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602600" y="2226930"/>
            <a:ext cx="829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Ciclo </a:t>
            </a:r>
            <a:r>
              <a:rPr lang="it-IT" sz="1000" b="1" dirty="0" err="1"/>
              <a:t>pre</a:t>
            </a:r>
            <a:r>
              <a:rPr lang="it-IT" sz="1000" b="1" dirty="0"/>
              <a:t> primario</a:t>
            </a:r>
          </a:p>
          <a:p>
            <a:pPr algn="ctr"/>
            <a:r>
              <a:rPr lang="it-IT" sz="1000" b="1" dirty="0"/>
              <a:t>  5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68067" y="2221840"/>
            <a:ext cx="808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primaria</a:t>
            </a:r>
          </a:p>
          <a:p>
            <a:pPr algn="ctr"/>
            <a:r>
              <a:rPr lang="it-IT" sz="1000" b="1" dirty="0"/>
              <a:t> 4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314700" y="2221840"/>
            <a:ext cx="122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secondaria base</a:t>
            </a:r>
          </a:p>
          <a:p>
            <a:pPr algn="ctr"/>
            <a:r>
              <a:rPr lang="it-IT" sz="1000" b="1" dirty="0"/>
              <a:t>  5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602600" y="4802450"/>
            <a:ext cx="87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Scuola infanzia</a:t>
            </a:r>
          </a:p>
          <a:p>
            <a:pPr algn="ctr"/>
            <a:r>
              <a:rPr lang="it-IT" sz="1000" b="1" dirty="0"/>
              <a:t>3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468067" y="4802450"/>
            <a:ext cx="1039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primaria</a:t>
            </a:r>
          </a:p>
          <a:p>
            <a:pPr algn="ctr"/>
            <a:r>
              <a:rPr lang="it-IT" sz="1000" b="1" dirty="0"/>
              <a:t> 5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523724" y="4797152"/>
            <a:ext cx="77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secondaria 1° grado</a:t>
            </a:r>
          </a:p>
          <a:p>
            <a:pPr algn="ctr"/>
            <a:r>
              <a:rPr lang="it-IT" sz="1000" b="1" dirty="0"/>
              <a:t> 3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549878" y="2220161"/>
            <a:ext cx="1317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secondaria superiore</a:t>
            </a:r>
          </a:p>
          <a:p>
            <a:pPr algn="ctr"/>
            <a:r>
              <a:rPr lang="it-IT" sz="1000" b="1" dirty="0"/>
              <a:t> 2/3-5</a:t>
            </a:r>
          </a:p>
        </p:txBody>
      </p:sp>
      <p:cxnSp>
        <p:nvCxnSpPr>
          <p:cNvPr id="32" name="Connettore diritto 31"/>
          <p:cNvCxnSpPr/>
          <p:nvPr/>
        </p:nvCxnSpPr>
        <p:spPr>
          <a:xfrm>
            <a:off x="7012800" y="2844332"/>
            <a:ext cx="0" cy="495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867400" y="2220161"/>
            <a:ext cx="114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post secondaria</a:t>
            </a:r>
          </a:p>
          <a:p>
            <a:pPr algn="ctr"/>
            <a:r>
              <a:rPr lang="it-IT" sz="1000" b="1" dirty="0"/>
              <a:t>2- 5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012799" y="2207575"/>
            <a:ext cx="873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Formazione post laurea</a:t>
            </a:r>
          </a:p>
          <a:p>
            <a:pPr algn="ctr"/>
            <a:r>
              <a:rPr lang="it-IT" sz="1000" b="1" dirty="0"/>
              <a:t>1-2  /3-4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4308899" y="4808742"/>
            <a:ext cx="1282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secondaria 2° grado</a:t>
            </a:r>
          </a:p>
          <a:p>
            <a:pPr algn="ctr"/>
            <a:r>
              <a:rPr lang="it-IT" sz="1000" b="1" dirty="0"/>
              <a:t>5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617349" y="4808613"/>
            <a:ext cx="119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Istruzione post diploma</a:t>
            </a:r>
          </a:p>
          <a:p>
            <a:pPr algn="ctr"/>
            <a:r>
              <a:rPr lang="it-IT" sz="1000" b="1" dirty="0"/>
              <a:t>  1-5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6809249" y="4814043"/>
            <a:ext cx="1039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Formazione post laurea</a:t>
            </a:r>
          </a:p>
          <a:p>
            <a:pPr algn="ctr"/>
            <a:r>
              <a:rPr lang="it-IT" sz="1000" b="1" dirty="0"/>
              <a:t>1-2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4234413" y="3365883"/>
            <a:ext cx="60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 b="1"/>
            </a:lvl1pPr>
          </a:lstStyle>
          <a:p>
            <a:r>
              <a:rPr lang="it-IT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ESAME DI STATO</a:t>
            </a:r>
          </a:p>
        </p:txBody>
      </p:sp>
      <p:cxnSp>
        <p:nvCxnSpPr>
          <p:cNvPr id="40" name="Connettore diritto 39"/>
          <p:cNvCxnSpPr/>
          <p:nvPr/>
        </p:nvCxnSpPr>
        <p:spPr>
          <a:xfrm flipH="1">
            <a:off x="5046320" y="2865482"/>
            <a:ext cx="10095" cy="47352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4698124" y="3374955"/>
            <a:ext cx="718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ESAME DI </a:t>
            </a:r>
          </a:p>
          <a:p>
            <a:pPr algn="ctr"/>
            <a:r>
              <a:rPr lang="it-IT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</a:p>
        </p:txBody>
      </p:sp>
      <p:cxnSp>
        <p:nvCxnSpPr>
          <p:cNvPr id="42" name="Connettore diritto 41"/>
          <p:cNvCxnSpPr/>
          <p:nvPr/>
        </p:nvCxnSpPr>
        <p:spPr>
          <a:xfrm>
            <a:off x="4308900" y="5298236"/>
            <a:ext cx="0" cy="4953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5604300" y="5303490"/>
            <a:ext cx="0" cy="4953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/>
          <p:cNvCxnSpPr/>
          <p:nvPr/>
        </p:nvCxnSpPr>
        <p:spPr>
          <a:xfrm>
            <a:off x="5867400" y="2865482"/>
            <a:ext cx="0" cy="495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5"/>
          <p:cNvSpPr txBox="1">
            <a:spLocks noGrp="1"/>
          </p:cNvSpPr>
          <p:nvPr>
            <p:ph type="title"/>
          </p:nvPr>
        </p:nvSpPr>
        <p:spPr>
          <a:xfrm>
            <a:off x="0" y="1288601"/>
            <a:ext cx="9143999" cy="468077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lang="it-IT" sz="3000" b="1" spc="45" dirty="0">
                <a:solidFill>
                  <a:srgbClr val="E2005B"/>
                </a:solidFill>
                <a:latin typeface="Arial"/>
                <a:cs typeface="Arial"/>
              </a:rPr>
              <a:t>Sistemi scolastici a confronto</a:t>
            </a:r>
            <a:endParaRPr sz="3000" b="1" spc="45" dirty="0">
              <a:solidFill>
                <a:srgbClr val="E2005B"/>
              </a:solidFill>
              <a:latin typeface="Arial"/>
              <a:cs typeface="Arial"/>
            </a:endParaRPr>
          </a:p>
        </p:txBody>
      </p:sp>
      <p:pic>
        <p:nvPicPr>
          <p:cNvPr id="49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  <p:sp>
        <p:nvSpPr>
          <p:cNvPr id="51" name="CasellaDiTesto 50"/>
          <p:cNvSpPr txBox="1"/>
          <p:nvPr/>
        </p:nvSpPr>
        <p:spPr>
          <a:xfrm>
            <a:off x="4007012" y="5812539"/>
            <a:ext cx="60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 b="1"/>
            </a:lvl1pPr>
          </a:lstStyle>
          <a:p>
            <a:r>
              <a:rPr lang="it-IT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ESAME DI STATO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5302413" y="5812539"/>
            <a:ext cx="60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 b="1"/>
            </a:lvl1pPr>
          </a:lstStyle>
          <a:p>
            <a:r>
              <a:rPr lang="it-IT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ESAME DI STATO</a:t>
            </a:r>
          </a:p>
        </p:txBody>
      </p:sp>
    </p:spTree>
    <p:extLst>
      <p:ext uri="{BB962C8B-B14F-4D97-AF65-F5344CB8AC3E}">
        <p14:creationId xmlns:p14="http://schemas.microsoft.com/office/powerpoint/2010/main" val="87486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6693" y="0"/>
            <a:ext cx="2595446" cy="2578954"/>
            <a:chOff x="6693" y="0"/>
            <a:chExt cx="2595446" cy="2578954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EEFF9"/>
                </a:clrFrom>
                <a:clrTo>
                  <a:srgbClr val="CEEF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" y="6682"/>
              <a:ext cx="2241312" cy="257227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Rettangolo 5"/>
            <p:cNvSpPr/>
            <p:nvPr/>
          </p:nvSpPr>
          <p:spPr>
            <a:xfrm>
              <a:off x="1401648" y="0"/>
              <a:ext cx="1200491" cy="980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37026"/>
              </p:ext>
            </p:extLst>
          </p:nvPr>
        </p:nvGraphicFramePr>
        <p:xfrm>
          <a:off x="4860032" y="2969983"/>
          <a:ext cx="3968417" cy="332278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8592">
                  <a:extLst>
                    <a:ext uri="{9D8B030D-6E8A-4147-A177-3AD203B41FA5}">
                      <a16:colId xmlns:a16="http://schemas.microsoft.com/office/drawing/2014/main" val="2132477549"/>
                    </a:ext>
                  </a:extLst>
                </a:gridCol>
                <a:gridCol w="845888">
                  <a:extLst>
                    <a:ext uri="{9D8B030D-6E8A-4147-A177-3AD203B41FA5}">
                      <a16:colId xmlns:a16="http://schemas.microsoft.com/office/drawing/2014/main" val="2232507342"/>
                    </a:ext>
                  </a:extLst>
                </a:gridCol>
                <a:gridCol w="890899">
                  <a:extLst>
                    <a:ext uri="{9D8B030D-6E8A-4147-A177-3AD203B41FA5}">
                      <a16:colId xmlns:a16="http://schemas.microsoft.com/office/drawing/2014/main" val="543218155"/>
                    </a:ext>
                  </a:extLst>
                </a:gridCol>
                <a:gridCol w="698619">
                  <a:extLst>
                    <a:ext uri="{9D8B030D-6E8A-4147-A177-3AD203B41FA5}">
                      <a16:colId xmlns:a16="http://schemas.microsoft.com/office/drawing/2014/main" val="989810510"/>
                    </a:ext>
                  </a:extLst>
                </a:gridCol>
                <a:gridCol w="756303">
                  <a:extLst>
                    <a:ext uri="{9D8B030D-6E8A-4147-A177-3AD203B41FA5}">
                      <a16:colId xmlns:a16="http://schemas.microsoft.com/office/drawing/2014/main" val="1656009939"/>
                    </a:ext>
                  </a:extLst>
                </a:gridCol>
                <a:gridCol w="628116">
                  <a:extLst>
                    <a:ext uri="{9D8B030D-6E8A-4147-A177-3AD203B41FA5}">
                      <a16:colId xmlns:a16="http://schemas.microsoft.com/office/drawing/2014/main" val="3646373194"/>
                    </a:ext>
                  </a:extLst>
                </a:gridCol>
              </a:tblGrid>
              <a:tr h="237564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52" marR="6252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dirty="0">
                          <a:effectLst/>
                          <a:latin typeface="+mn-lt"/>
                        </a:rPr>
                        <a:t> </a:t>
                      </a:r>
                      <a:r>
                        <a:rPr lang="it-IT" sz="800" b="1" i="0" dirty="0" err="1" smtClean="0">
                          <a:effectLst/>
                          <a:latin typeface="+mn-lt"/>
                        </a:rPr>
                        <a:t>Regions</a:t>
                      </a:r>
                      <a:endParaRPr lang="it-IT" sz="800" b="0" i="0" dirty="0">
                        <a:effectLst/>
                        <a:latin typeface="+mn-lt"/>
                      </a:endParaRPr>
                    </a:p>
                  </a:txBody>
                  <a:tcPr marL="6252" marR="6252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it-IT" sz="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residents</a:t>
                      </a:r>
                      <a:r>
                        <a:rPr lang="it-IT" sz="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6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it-IT" sz="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2021)</a:t>
                      </a:r>
                      <a:endParaRPr lang="it-IT" sz="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2" marR="6252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it-IT" sz="8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km²)</a:t>
                      </a:r>
                      <a:endParaRPr lang="it-IT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2" marR="6252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Municipalities</a:t>
                      </a:r>
                      <a:endParaRPr lang="it-IT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2" marR="6252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Provinces</a:t>
                      </a:r>
                      <a:endParaRPr lang="it-IT" sz="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2" marR="6252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01642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1.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3"/>
                        </a:rPr>
                        <a:t>Abruzzo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1.281.012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10.831,50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77970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2.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4"/>
                        </a:rPr>
                        <a:t>Basilicata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545.130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10.073,11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05742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3.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5"/>
                        </a:rPr>
                        <a:t>Calabria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1.860.601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15.221,61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404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38886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4.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6"/>
                        </a:rPr>
                        <a:t>Campania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5.624.260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13.670,60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02399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5.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7"/>
                        </a:rPr>
                        <a:t>Emilia-Romagna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4.438.937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22.444,54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21771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6.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hlinkClick r:id="rId8"/>
                        </a:rPr>
                        <a:t>Friuli Venezia Giulia</a:t>
                      </a:r>
                      <a:endParaRPr lang="it-IT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1.201.510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7.932,48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25310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7.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9"/>
                        </a:rPr>
                        <a:t>Lazio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5.730.399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17.231,72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606665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8.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0"/>
                        </a:rPr>
                        <a:t>Liguria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1.518.495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5.416,15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72743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 9.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1"/>
                        </a:rPr>
                        <a:t>Lombardia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9.981.554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23.863,10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1.506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22437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10.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2"/>
                        </a:rPr>
                        <a:t>Marche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1.498.236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9.401,18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81253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11.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3"/>
                        </a:rPr>
                        <a:t>Molise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294.294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4.460,44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30006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12.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4"/>
                        </a:rPr>
                        <a:t>Piemonte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4.274.945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25.386,70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1.181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96780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13.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 dirty="0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5"/>
                        </a:rPr>
                        <a:t>Puglia</a:t>
                      </a:r>
                      <a:endParaRPr lang="it-IT" sz="800" dirty="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3.933.777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19.540,52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80312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14.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6"/>
                        </a:rPr>
                        <a:t>Sardegna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1.590.044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24.099,45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377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39110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15.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7"/>
                        </a:rPr>
                        <a:t>Sicilia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4.833.705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25.832,55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3051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16.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8"/>
                        </a:rPr>
                        <a:t>Toscana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3.692.865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22.987,44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65261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17.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19"/>
                        </a:rPr>
                        <a:t>Trentino-Alto Adige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1.077.078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13.604,72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282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04030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18.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20"/>
                        </a:rPr>
                        <a:t>Umbria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865.452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8.464,22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1749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19.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21"/>
                        </a:rPr>
                        <a:t>Valle d'Aosta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124.089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3.260,85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78972"/>
                  </a:ext>
                </a:extLst>
              </a:tr>
              <a:tr h="147540"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solidFill>
                            <a:srgbClr val="999999"/>
                          </a:solidFill>
                          <a:effectLst/>
                          <a:latin typeface="+mn-lt"/>
                        </a:rPr>
                        <a:t>20.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u="none" strike="noStrike">
                          <a:solidFill>
                            <a:srgbClr val="0033CC"/>
                          </a:solidFill>
                          <a:effectLst/>
                          <a:latin typeface="+mn-lt"/>
                          <a:hlinkClick r:id="rId22"/>
                        </a:rPr>
                        <a:t>Veneto</a:t>
                      </a:r>
                      <a:endParaRPr lang="it-IT" sz="80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4.869.830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18.345,37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689" marR="4689" marT="6252" marB="625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187101"/>
                  </a:ext>
                </a:extLst>
              </a:tr>
              <a:tr h="12680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800" dirty="0" smtClean="0">
                          <a:effectLst/>
                          <a:latin typeface="+mn-lt"/>
                        </a:rPr>
                        <a:t>Total</a:t>
                      </a:r>
                      <a:endParaRPr lang="it-IT" sz="800" dirty="0">
                        <a:effectLst/>
                        <a:latin typeface="+mn-lt"/>
                      </a:endParaRPr>
                    </a:p>
                  </a:txBody>
                  <a:tcPr marL="4689" marR="4689" marT="6252" marB="625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>
                          <a:effectLst/>
                          <a:latin typeface="+mn-lt"/>
                        </a:rPr>
                        <a:t>59.236.213</a:t>
                      </a:r>
                    </a:p>
                  </a:txBody>
                  <a:tcPr marL="4689" marR="4689" marT="6252" marB="625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>
                          <a:effectLst/>
                          <a:latin typeface="+mn-lt"/>
                        </a:rPr>
                        <a:t>302.068,26</a:t>
                      </a:r>
                    </a:p>
                  </a:txBody>
                  <a:tcPr marL="4689" marR="4689" marT="6252" marB="625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>
                          <a:effectLst/>
                          <a:latin typeface="+mn-lt"/>
                        </a:rPr>
                        <a:t>7.904</a:t>
                      </a:r>
                    </a:p>
                  </a:txBody>
                  <a:tcPr marL="4689" marR="4689" marT="6252" marB="625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4689" marR="4689" marT="6252" marB="625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80084"/>
                  </a:ext>
                </a:extLst>
              </a:tr>
            </a:tbl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5720727" y="0"/>
            <a:ext cx="3423271" cy="2142376"/>
            <a:chOff x="3779912" y="0"/>
            <a:chExt cx="5364088" cy="335699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3" cstate="print">
              <a:clrChange>
                <a:clrFrom>
                  <a:srgbClr val="F2F2F4"/>
                </a:clrFrom>
                <a:clrTo>
                  <a:srgbClr val="F2F2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7476" r="5900" b="12200"/>
            <a:stretch/>
          </p:blipFill>
          <p:spPr>
            <a:xfrm>
              <a:off x="3804790" y="0"/>
              <a:ext cx="5339210" cy="321297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3779912" y="1700808"/>
              <a:ext cx="2304256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6479" y="257820"/>
            <a:ext cx="4910404" cy="2181603"/>
          </a:xfrm>
        </p:spPr>
        <p:txBody>
          <a:bodyPr>
            <a:noAutofit/>
          </a:bodyPr>
          <a:lstStyle/>
          <a:p>
            <a:pPr algn="l">
              <a:lnSpc>
                <a:spcPts val="3800"/>
              </a:lnSpc>
            </a:pPr>
            <a: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Benvenuti</a:t>
            </a:r>
            <a:b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</a:br>
            <a: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in Italia!</a:t>
            </a:r>
            <a:b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</a:br>
            <a:r>
              <a:rPr lang="it-IT" sz="4000" b="1" cap="all" dirty="0" smtClean="0">
                <a:latin typeface="DecimaWE Rg" panose="02000000000000000000" pitchFamily="2" charset="0"/>
              </a:rPr>
              <a:t>Un’introduzione </a:t>
            </a:r>
            <a:br>
              <a:rPr lang="it-IT" sz="4000" b="1" cap="all" dirty="0" smtClean="0">
                <a:latin typeface="DecimaWE Rg" panose="02000000000000000000" pitchFamily="2" charset="0"/>
              </a:rPr>
            </a:br>
            <a:r>
              <a:rPr lang="it-IT" sz="4000" b="1" cap="all" dirty="0" smtClean="0">
                <a:latin typeface="DecimaWE Rg" panose="02000000000000000000" pitchFamily="2" charset="0"/>
              </a:rPr>
              <a:t>generale</a:t>
            </a:r>
            <a:endParaRPr lang="en-US" sz="4000" b="1" cap="all" dirty="0">
              <a:latin typeface="DecimaWE Rg" panose="02000000000000000000" pitchFamily="2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9603" y="2142376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9603" y="5199901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263084" y="5199901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2" name="Rettangolo 11"/>
          <p:cNvSpPr/>
          <p:nvPr/>
        </p:nvSpPr>
        <p:spPr>
          <a:xfrm>
            <a:off x="148202" y="3113793"/>
            <a:ext cx="4257978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Ogni Regione è divisa in Macro-Aree o in Province, alle quali appartengono i Comuni.</a:t>
            </a:r>
          </a:p>
          <a:p>
            <a:pPr>
              <a:lnSpc>
                <a:spcPts val="2000"/>
              </a:lnSpc>
            </a:pPr>
            <a:endParaRPr lang="it-IT" sz="1800" dirty="0" smtClean="0"/>
          </a:p>
          <a:p>
            <a:pPr marL="128588" indent="-12858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Nella tabella sono indicati: la popolazione, la dimensione, il numero di Comuni e Province, divisi per ogni Regione.</a:t>
            </a:r>
          </a:p>
          <a:p>
            <a:pPr>
              <a:lnSpc>
                <a:spcPts val="2000"/>
              </a:lnSpc>
            </a:pPr>
            <a:endParaRPr lang="it-IT" sz="1800" dirty="0" smtClean="0"/>
          </a:p>
          <a:p>
            <a:pPr marL="128588" indent="-12858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Numero di Regioni: 20</a:t>
            </a:r>
          </a:p>
          <a:p>
            <a:pPr>
              <a:lnSpc>
                <a:spcPts val="2000"/>
              </a:lnSpc>
            </a:pPr>
            <a:endParaRPr lang="it-IT" sz="1800" dirty="0" smtClean="0"/>
          </a:p>
          <a:p>
            <a:pPr marL="128588" indent="-12858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it-IT" sz="1800" dirty="0" smtClean="0"/>
              <a:t>Le Regioni vengono suddivise in 3 Macro-Regioni: nord, centro e sud Italia.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72401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17813" y="1019802"/>
            <a:ext cx="2184849" cy="1031343"/>
          </a:xfrm>
          <a:custGeom>
            <a:avLst/>
            <a:gdLst/>
            <a:ahLst/>
            <a:cxnLst/>
            <a:rect l="l" t="t" r="r" b="b"/>
            <a:pathLst>
              <a:path w="6449059" h="1543050">
                <a:moveTo>
                  <a:pt x="6083504" y="1543049"/>
                </a:moveTo>
                <a:lnTo>
                  <a:pt x="365403" y="1543049"/>
                </a:lnTo>
                <a:lnTo>
                  <a:pt x="335411" y="1540492"/>
                </a:lnTo>
                <a:lnTo>
                  <a:pt x="277537" y="1520635"/>
                </a:lnTo>
                <a:lnTo>
                  <a:pt x="223100" y="1482445"/>
                </a:lnTo>
                <a:lnTo>
                  <a:pt x="172848" y="1427518"/>
                </a:lnTo>
                <a:lnTo>
                  <a:pt x="149527" y="1394274"/>
                </a:lnTo>
                <a:lnTo>
                  <a:pt x="127533" y="1357444"/>
                </a:lnTo>
                <a:lnTo>
                  <a:pt x="106960" y="1317225"/>
                </a:lnTo>
                <a:lnTo>
                  <a:pt x="87902" y="1273817"/>
                </a:lnTo>
                <a:lnTo>
                  <a:pt x="70452" y="1227419"/>
                </a:lnTo>
                <a:lnTo>
                  <a:pt x="54705" y="1178230"/>
                </a:lnTo>
                <a:lnTo>
                  <a:pt x="40753" y="1126449"/>
                </a:lnTo>
                <a:lnTo>
                  <a:pt x="28691" y="1072276"/>
                </a:lnTo>
                <a:lnTo>
                  <a:pt x="18612" y="1015909"/>
                </a:lnTo>
                <a:lnTo>
                  <a:pt x="10609" y="957547"/>
                </a:lnTo>
                <a:lnTo>
                  <a:pt x="4777" y="897389"/>
                </a:lnTo>
                <a:lnTo>
                  <a:pt x="1210" y="835636"/>
                </a:lnTo>
                <a:lnTo>
                  <a:pt x="0" y="772485"/>
                </a:lnTo>
                <a:lnTo>
                  <a:pt x="1210" y="709080"/>
                </a:lnTo>
                <a:lnTo>
                  <a:pt x="4777" y="647096"/>
                </a:lnTo>
                <a:lnTo>
                  <a:pt x="10609" y="586730"/>
                </a:lnTo>
                <a:lnTo>
                  <a:pt x="18612" y="528181"/>
                </a:lnTo>
                <a:lnTo>
                  <a:pt x="28691" y="471646"/>
                </a:lnTo>
                <a:lnTo>
                  <a:pt x="40753" y="417324"/>
                </a:lnTo>
                <a:lnTo>
                  <a:pt x="54705" y="365412"/>
                </a:lnTo>
                <a:lnTo>
                  <a:pt x="70452" y="316109"/>
                </a:lnTo>
                <a:lnTo>
                  <a:pt x="87902" y="269612"/>
                </a:lnTo>
                <a:lnTo>
                  <a:pt x="106960" y="226120"/>
                </a:lnTo>
                <a:lnTo>
                  <a:pt x="127533" y="185830"/>
                </a:lnTo>
                <a:lnTo>
                  <a:pt x="149527" y="148940"/>
                </a:lnTo>
                <a:lnTo>
                  <a:pt x="172848" y="115649"/>
                </a:lnTo>
                <a:lnTo>
                  <a:pt x="197404" y="86155"/>
                </a:lnTo>
                <a:lnTo>
                  <a:pt x="249842" y="39347"/>
                </a:lnTo>
                <a:lnTo>
                  <a:pt x="306091" y="10100"/>
                </a:lnTo>
                <a:lnTo>
                  <a:pt x="365403" y="0"/>
                </a:lnTo>
                <a:lnTo>
                  <a:pt x="6083504" y="0"/>
                </a:lnTo>
                <a:lnTo>
                  <a:pt x="6142815" y="10100"/>
                </a:lnTo>
                <a:lnTo>
                  <a:pt x="6199065" y="39347"/>
                </a:lnTo>
                <a:lnTo>
                  <a:pt x="6251503" y="86155"/>
                </a:lnTo>
                <a:lnTo>
                  <a:pt x="6276058" y="115649"/>
                </a:lnTo>
                <a:lnTo>
                  <a:pt x="6299380" y="148940"/>
                </a:lnTo>
                <a:lnTo>
                  <a:pt x="6321374" y="185830"/>
                </a:lnTo>
                <a:lnTo>
                  <a:pt x="6341947" y="226120"/>
                </a:lnTo>
                <a:lnTo>
                  <a:pt x="6361005" y="269612"/>
                </a:lnTo>
                <a:lnTo>
                  <a:pt x="6378455" y="316109"/>
                </a:lnTo>
                <a:lnTo>
                  <a:pt x="6394202" y="365412"/>
                </a:lnTo>
                <a:lnTo>
                  <a:pt x="6408154" y="417324"/>
                </a:lnTo>
                <a:lnTo>
                  <a:pt x="6420216" y="471646"/>
                </a:lnTo>
                <a:lnTo>
                  <a:pt x="6430295" y="528181"/>
                </a:lnTo>
                <a:lnTo>
                  <a:pt x="6438297" y="586730"/>
                </a:lnTo>
                <a:lnTo>
                  <a:pt x="6444129" y="647096"/>
                </a:lnTo>
                <a:lnTo>
                  <a:pt x="6447697" y="709080"/>
                </a:lnTo>
                <a:lnTo>
                  <a:pt x="6448907" y="772485"/>
                </a:lnTo>
                <a:lnTo>
                  <a:pt x="6447578" y="835636"/>
                </a:lnTo>
                <a:lnTo>
                  <a:pt x="6443903" y="897389"/>
                </a:lnTo>
                <a:lnTo>
                  <a:pt x="6437977" y="957547"/>
                </a:lnTo>
                <a:lnTo>
                  <a:pt x="6429893" y="1015909"/>
                </a:lnTo>
                <a:lnTo>
                  <a:pt x="6419745" y="1072276"/>
                </a:lnTo>
                <a:lnTo>
                  <a:pt x="6407626" y="1126449"/>
                </a:lnTo>
                <a:lnTo>
                  <a:pt x="6393630" y="1178230"/>
                </a:lnTo>
                <a:lnTo>
                  <a:pt x="6377851" y="1227419"/>
                </a:lnTo>
                <a:lnTo>
                  <a:pt x="6360383" y="1273817"/>
                </a:lnTo>
                <a:lnTo>
                  <a:pt x="6341319" y="1317225"/>
                </a:lnTo>
                <a:lnTo>
                  <a:pt x="6320752" y="1357444"/>
                </a:lnTo>
                <a:lnTo>
                  <a:pt x="6298777" y="1394274"/>
                </a:lnTo>
                <a:lnTo>
                  <a:pt x="6275486" y="1427518"/>
                </a:lnTo>
                <a:lnTo>
                  <a:pt x="6250975" y="1456974"/>
                </a:lnTo>
                <a:lnTo>
                  <a:pt x="6198663" y="1503732"/>
                </a:lnTo>
                <a:lnTo>
                  <a:pt x="6142589" y="1532955"/>
                </a:lnTo>
                <a:lnTo>
                  <a:pt x="6083504" y="15430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2200"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043801" y="1039063"/>
            <a:ext cx="2078272" cy="929742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 marR="2540" indent="110808">
              <a:spcBef>
                <a:spcPts val="50"/>
              </a:spcBef>
            </a:pPr>
            <a:r>
              <a:rPr lang="it-IT" sz="2000" b="1" spc="45" dirty="0">
                <a:solidFill>
                  <a:srgbClr val="E2005B"/>
                </a:solidFill>
                <a:latin typeface="Arial"/>
                <a:cs typeface="Arial"/>
              </a:rPr>
              <a:t>Formazione professionale Ucraina</a:t>
            </a:r>
            <a:endParaRPr lang="it-IT" sz="2000" dirty="0">
              <a:solidFill>
                <a:srgbClr val="E2005B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3100" y="986272"/>
            <a:ext cx="2037109" cy="1103010"/>
          </a:xfrm>
          <a:custGeom>
            <a:avLst/>
            <a:gdLst/>
            <a:ahLst/>
            <a:cxnLst/>
            <a:rect l="l" t="t" r="r" b="b"/>
            <a:pathLst>
              <a:path w="6449059" h="1543050">
                <a:moveTo>
                  <a:pt x="6083504" y="1543049"/>
                </a:moveTo>
                <a:lnTo>
                  <a:pt x="365403" y="1543049"/>
                </a:lnTo>
                <a:lnTo>
                  <a:pt x="335411" y="1540492"/>
                </a:lnTo>
                <a:lnTo>
                  <a:pt x="277537" y="1520635"/>
                </a:lnTo>
                <a:lnTo>
                  <a:pt x="223100" y="1482445"/>
                </a:lnTo>
                <a:lnTo>
                  <a:pt x="172848" y="1427518"/>
                </a:lnTo>
                <a:lnTo>
                  <a:pt x="149527" y="1394274"/>
                </a:lnTo>
                <a:lnTo>
                  <a:pt x="127533" y="1357444"/>
                </a:lnTo>
                <a:lnTo>
                  <a:pt x="106960" y="1317225"/>
                </a:lnTo>
                <a:lnTo>
                  <a:pt x="87902" y="1273817"/>
                </a:lnTo>
                <a:lnTo>
                  <a:pt x="70452" y="1227419"/>
                </a:lnTo>
                <a:lnTo>
                  <a:pt x="54705" y="1178230"/>
                </a:lnTo>
                <a:lnTo>
                  <a:pt x="40753" y="1126449"/>
                </a:lnTo>
                <a:lnTo>
                  <a:pt x="28691" y="1072276"/>
                </a:lnTo>
                <a:lnTo>
                  <a:pt x="18612" y="1015909"/>
                </a:lnTo>
                <a:lnTo>
                  <a:pt x="10609" y="957547"/>
                </a:lnTo>
                <a:lnTo>
                  <a:pt x="4777" y="897389"/>
                </a:lnTo>
                <a:lnTo>
                  <a:pt x="1210" y="835636"/>
                </a:lnTo>
                <a:lnTo>
                  <a:pt x="0" y="772485"/>
                </a:lnTo>
                <a:lnTo>
                  <a:pt x="1210" y="709080"/>
                </a:lnTo>
                <a:lnTo>
                  <a:pt x="4777" y="647096"/>
                </a:lnTo>
                <a:lnTo>
                  <a:pt x="10609" y="586730"/>
                </a:lnTo>
                <a:lnTo>
                  <a:pt x="18612" y="528181"/>
                </a:lnTo>
                <a:lnTo>
                  <a:pt x="28691" y="471646"/>
                </a:lnTo>
                <a:lnTo>
                  <a:pt x="40753" y="417324"/>
                </a:lnTo>
                <a:lnTo>
                  <a:pt x="54705" y="365412"/>
                </a:lnTo>
                <a:lnTo>
                  <a:pt x="70452" y="316109"/>
                </a:lnTo>
                <a:lnTo>
                  <a:pt x="87902" y="269612"/>
                </a:lnTo>
                <a:lnTo>
                  <a:pt x="106960" y="226120"/>
                </a:lnTo>
                <a:lnTo>
                  <a:pt x="127533" y="185830"/>
                </a:lnTo>
                <a:lnTo>
                  <a:pt x="149527" y="148940"/>
                </a:lnTo>
                <a:lnTo>
                  <a:pt x="172848" y="115649"/>
                </a:lnTo>
                <a:lnTo>
                  <a:pt x="197404" y="86155"/>
                </a:lnTo>
                <a:lnTo>
                  <a:pt x="249842" y="39347"/>
                </a:lnTo>
                <a:lnTo>
                  <a:pt x="306091" y="10100"/>
                </a:lnTo>
                <a:lnTo>
                  <a:pt x="365403" y="0"/>
                </a:lnTo>
                <a:lnTo>
                  <a:pt x="6083504" y="0"/>
                </a:lnTo>
                <a:lnTo>
                  <a:pt x="6142815" y="10100"/>
                </a:lnTo>
                <a:lnTo>
                  <a:pt x="6199065" y="39347"/>
                </a:lnTo>
                <a:lnTo>
                  <a:pt x="6251503" y="86155"/>
                </a:lnTo>
                <a:lnTo>
                  <a:pt x="6276058" y="115649"/>
                </a:lnTo>
                <a:lnTo>
                  <a:pt x="6299380" y="148940"/>
                </a:lnTo>
                <a:lnTo>
                  <a:pt x="6321374" y="185830"/>
                </a:lnTo>
                <a:lnTo>
                  <a:pt x="6341947" y="226120"/>
                </a:lnTo>
                <a:lnTo>
                  <a:pt x="6361005" y="269612"/>
                </a:lnTo>
                <a:lnTo>
                  <a:pt x="6378455" y="316109"/>
                </a:lnTo>
                <a:lnTo>
                  <a:pt x="6394202" y="365412"/>
                </a:lnTo>
                <a:lnTo>
                  <a:pt x="6408154" y="417324"/>
                </a:lnTo>
                <a:lnTo>
                  <a:pt x="6420216" y="471646"/>
                </a:lnTo>
                <a:lnTo>
                  <a:pt x="6430295" y="528181"/>
                </a:lnTo>
                <a:lnTo>
                  <a:pt x="6438297" y="586730"/>
                </a:lnTo>
                <a:lnTo>
                  <a:pt x="6444129" y="647096"/>
                </a:lnTo>
                <a:lnTo>
                  <a:pt x="6447697" y="709080"/>
                </a:lnTo>
                <a:lnTo>
                  <a:pt x="6448907" y="772485"/>
                </a:lnTo>
                <a:lnTo>
                  <a:pt x="6447578" y="835636"/>
                </a:lnTo>
                <a:lnTo>
                  <a:pt x="6443903" y="897389"/>
                </a:lnTo>
                <a:lnTo>
                  <a:pt x="6437977" y="957547"/>
                </a:lnTo>
                <a:lnTo>
                  <a:pt x="6429893" y="1015909"/>
                </a:lnTo>
                <a:lnTo>
                  <a:pt x="6419745" y="1072276"/>
                </a:lnTo>
                <a:lnTo>
                  <a:pt x="6407626" y="1126449"/>
                </a:lnTo>
                <a:lnTo>
                  <a:pt x="6393630" y="1178230"/>
                </a:lnTo>
                <a:lnTo>
                  <a:pt x="6377851" y="1227419"/>
                </a:lnTo>
                <a:lnTo>
                  <a:pt x="6360383" y="1273817"/>
                </a:lnTo>
                <a:lnTo>
                  <a:pt x="6341319" y="1317225"/>
                </a:lnTo>
                <a:lnTo>
                  <a:pt x="6320752" y="1357444"/>
                </a:lnTo>
                <a:lnTo>
                  <a:pt x="6298777" y="1394274"/>
                </a:lnTo>
                <a:lnTo>
                  <a:pt x="6275486" y="1427518"/>
                </a:lnTo>
                <a:lnTo>
                  <a:pt x="6250975" y="1456974"/>
                </a:lnTo>
                <a:lnTo>
                  <a:pt x="6198663" y="1503732"/>
                </a:lnTo>
                <a:lnTo>
                  <a:pt x="6142589" y="1532955"/>
                </a:lnTo>
                <a:lnTo>
                  <a:pt x="6083504" y="15430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2200"/>
          </a:p>
        </p:txBody>
      </p:sp>
      <p:sp>
        <p:nvSpPr>
          <p:cNvPr id="8" name="object 8"/>
          <p:cNvSpPr txBox="1"/>
          <p:nvPr/>
        </p:nvSpPr>
        <p:spPr>
          <a:xfrm>
            <a:off x="5808176" y="1069248"/>
            <a:ext cx="1911430" cy="92974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540" indent="110808" algn="ctr">
              <a:spcBef>
                <a:spcPts val="50"/>
              </a:spcBef>
            </a:pPr>
            <a:r>
              <a:rPr lang="it-IT" sz="2000" b="1" spc="45" dirty="0">
                <a:latin typeface="Arial"/>
                <a:cs typeface="Arial"/>
              </a:rPr>
              <a:t>Formazione professionale Italia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/>
          </p:cNvSpPr>
          <p:nvPr/>
        </p:nvSpPr>
        <p:spPr>
          <a:xfrm>
            <a:off x="4569900" y="3106703"/>
            <a:ext cx="4394588" cy="173534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44768" algn="ctr">
              <a:spcBef>
                <a:spcPts val="260"/>
              </a:spcBef>
            </a:pPr>
            <a:r>
              <a:rPr lang="it-IT" sz="1400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Durata: 3 anni</a:t>
            </a:r>
          </a:p>
          <a:p>
            <a:pPr marL="6350" marR="16828" algn="ctr">
              <a:lnSpc>
                <a:spcPct val="114599"/>
              </a:lnSpc>
            </a:pPr>
            <a:r>
              <a:rPr lang="it-IT" sz="1400" b="1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EQF</a:t>
            </a:r>
            <a:r>
              <a:rPr lang="it-IT" sz="1400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 (</a:t>
            </a:r>
            <a:r>
              <a:rPr lang="it-IT" sz="1400" kern="0" dirty="0" err="1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it-IT" sz="1400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Qualifications</a:t>
            </a:r>
            <a:r>
              <a:rPr lang="it-IT" sz="1400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 Framework) </a:t>
            </a:r>
            <a:r>
              <a:rPr lang="it-IT" sz="1400" b="1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livello  3</a:t>
            </a:r>
            <a:r>
              <a:rPr lang="it-IT" sz="1400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  </a:t>
            </a:r>
            <a:endParaRPr lang="it-IT" sz="1400" kern="0" dirty="0" smtClean="0">
              <a:solidFill>
                <a:sysClr val="windowText" lastClr="000000"/>
              </a:solidFill>
              <a:latin typeface="DecimaWE Rg" panose="02000000000000000000" pitchFamily="2" charset="0"/>
              <a:cs typeface="Arial" panose="020B0604020202020204" pitchFamily="34" charset="0"/>
            </a:endParaRPr>
          </a:p>
          <a:p>
            <a:pPr marL="6350" marR="16828" algn="ctr">
              <a:lnSpc>
                <a:spcPct val="114599"/>
              </a:lnSpc>
            </a:pPr>
            <a:r>
              <a:rPr lang="it-IT" sz="1400" kern="0" dirty="0" smtClean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qualifica </a:t>
            </a:r>
            <a:r>
              <a:rPr lang="it-IT" sz="1400" kern="0" dirty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operatore </a:t>
            </a:r>
            <a:r>
              <a:rPr lang="it-IT" sz="1400" kern="0" dirty="0" smtClean="0">
                <a:solidFill>
                  <a:sysClr val="windowText" lastClr="000000"/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professionale</a:t>
            </a:r>
          </a:p>
          <a:p>
            <a:pPr marL="6350" marR="16828" algn="ctr">
              <a:lnSpc>
                <a:spcPct val="114599"/>
              </a:lnSpc>
            </a:pPr>
            <a:r>
              <a:rPr lang="it-IT" sz="1400" kern="0" dirty="0">
                <a:latin typeface="DecimaWE Rg" panose="02000000000000000000" pitchFamily="2" charset="0"/>
                <a:cs typeface="Arial" panose="020B0604020202020204" pitchFamily="34" charset="0"/>
              </a:rPr>
              <a:t>Eventuale Quarto anno</a:t>
            </a:r>
          </a:p>
          <a:p>
            <a:pPr marL="6350" marR="16828" algn="ctr">
              <a:lnSpc>
                <a:spcPct val="114599"/>
              </a:lnSpc>
            </a:pPr>
            <a:r>
              <a:rPr lang="it-IT" sz="1400" b="1" kern="0" dirty="0">
                <a:latin typeface="DecimaWE Rg" panose="02000000000000000000" pitchFamily="2" charset="0"/>
                <a:cs typeface="Arial" panose="020B0604020202020204" pitchFamily="34" charset="0"/>
              </a:rPr>
              <a:t>EQF</a:t>
            </a:r>
            <a:r>
              <a:rPr lang="it-IT" sz="1400" kern="0" dirty="0">
                <a:latin typeface="DecimaWE Rg" panose="02000000000000000000" pitchFamily="2" charset="0"/>
                <a:cs typeface="Arial" panose="020B0604020202020204" pitchFamily="34" charset="0"/>
              </a:rPr>
              <a:t> (</a:t>
            </a:r>
            <a:r>
              <a:rPr lang="it-IT" sz="1400" kern="0" dirty="0" err="1">
                <a:latin typeface="DecimaWE Rg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it-IT" sz="1400" kern="0" dirty="0">
                <a:latin typeface="DecimaWE Rg" panose="02000000000000000000" pitchFamily="2" charset="0"/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latin typeface="DecimaWE Rg" panose="02000000000000000000" pitchFamily="2" charset="0"/>
                <a:cs typeface="Arial" panose="020B0604020202020204" pitchFamily="34" charset="0"/>
              </a:rPr>
              <a:t>Qualifications</a:t>
            </a:r>
            <a:r>
              <a:rPr lang="it-IT" sz="1400" kern="0" dirty="0">
                <a:latin typeface="DecimaWE Rg" panose="02000000000000000000" pitchFamily="2" charset="0"/>
                <a:cs typeface="Arial" panose="020B0604020202020204" pitchFamily="34" charset="0"/>
              </a:rPr>
              <a:t> Framework)= </a:t>
            </a:r>
            <a:r>
              <a:rPr lang="it-IT" sz="1400" b="1" kern="0" dirty="0">
                <a:latin typeface="DecimaWE Rg" panose="02000000000000000000" pitchFamily="2" charset="0"/>
                <a:cs typeface="Arial" panose="020B0604020202020204" pitchFamily="34" charset="0"/>
              </a:rPr>
              <a:t>livello  4</a:t>
            </a:r>
            <a:r>
              <a:rPr lang="it-IT" sz="1400" kern="0" dirty="0">
                <a:latin typeface="DecimaWE Rg" panose="02000000000000000000" pitchFamily="2" charset="0"/>
                <a:cs typeface="Arial" panose="020B0604020202020204" pitchFamily="34" charset="0"/>
              </a:rPr>
              <a:t>  </a:t>
            </a:r>
            <a:endParaRPr lang="it-IT" sz="1400" kern="0" dirty="0" smtClean="0">
              <a:latin typeface="DecimaWE Rg" panose="02000000000000000000" pitchFamily="2" charset="0"/>
              <a:cs typeface="Arial" panose="020B0604020202020204" pitchFamily="34" charset="0"/>
            </a:endParaRPr>
          </a:p>
          <a:p>
            <a:pPr marL="6350" marR="16828" algn="ctr">
              <a:lnSpc>
                <a:spcPct val="114599"/>
              </a:lnSpc>
            </a:pPr>
            <a:r>
              <a:rPr lang="it-IT" sz="1400" kern="0" dirty="0" smtClean="0">
                <a:latin typeface="DecimaWE Rg" panose="02000000000000000000" pitchFamily="2" charset="0"/>
                <a:cs typeface="Arial" panose="020B0604020202020204" pitchFamily="34" charset="0"/>
              </a:rPr>
              <a:t>diploma </a:t>
            </a:r>
            <a:r>
              <a:rPr lang="it-IT" sz="1400" kern="0" dirty="0">
                <a:latin typeface="DecimaWE Rg" panose="02000000000000000000" pitchFamily="2" charset="0"/>
                <a:cs typeface="Arial" panose="020B0604020202020204" pitchFamily="34" charset="0"/>
              </a:rPr>
              <a:t>professionale</a:t>
            </a:r>
          </a:p>
          <a:p>
            <a:pPr marL="6350" marR="16828" algn="ctr">
              <a:lnSpc>
                <a:spcPct val="114599"/>
              </a:lnSpc>
            </a:pPr>
            <a:endParaRPr lang="it-IT" sz="1400" kern="0" dirty="0">
              <a:solidFill>
                <a:sysClr val="windowText" lastClr="000000"/>
              </a:solidFill>
              <a:latin typeface="DecimaWE Rg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122" y="1856669"/>
            <a:ext cx="1871662" cy="1300162"/>
          </a:xfrm>
          <a:prstGeom prst="rect">
            <a:avLst/>
          </a:prstGeom>
        </p:spPr>
      </p:pic>
      <p:pic>
        <p:nvPicPr>
          <p:cNvPr id="14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8176" y="2052019"/>
            <a:ext cx="2052637" cy="125385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0" y="3032687"/>
            <a:ext cx="4232183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9530" algn="ctr">
              <a:spcBef>
                <a:spcPts val="260"/>
              </a:spcBef>
            </a:pPr>
            <a:r>
              <a:rPr lang="it-IT" sz="1600" kern="0" dirty="0">
                <a:cs typeface="Arial" panose="020B0604020202020204" pitchFamily="34" charset="0"/>
              </a:rPr>
              <a:t>Durata: 2-5 anni</a:t>
            </a:r>
          </a:p>
          <a:p>
            <a:pPr marR="49530" algn="ctr">
              <a:spcBef>
                <a:spcPts val="260"/>
              </a:spcBef>
            </a:pPr>
            <a:r>
              <a:rPr lang="it-IT" sz="1600" kern="0" dirty="0">
                <a:solidFill>
                  <a:srgbClr val="1B1B1B"/>
                </a:solidFill>
                <a:cs typeface="Arial" panose="020B0604020202020204" pitchFamily="34" charset="0"/>
              </a:rPr>
              <a:t>Diploma di lavoratore qualificato/</a:t>
            </a:r>
            <a:br>
              <a:rPr lang="it-IT" sz="1600" kern="0" dirty="0">
                <a:solidFill>
                  <a:srgbClr val="1B1B1B"/>
                </a:solidFill>
                <a:cs typeface="Arial" panose="020B0604020202020204" pitchFamily="34" charset="0"/>
              </a:rPr>
            </a:br>
            <a:r>
              <a:rPr lang="it-IT" sz="1600" kern="0" dirty="0">
                <a:solidFill>
                  <a:srgbClr val="1B1B1B"/>
                </a:solidFill>
                <a:cs typeface="Arial" panose="020B0604020202020204" pitchFamily="34" charset="0"/>
              </a:rPr>
              <a:t>Specialista Junior</a:t>
            </a:r>
          </a:p>
        </p:txBody>
      </p:sp>
      <p:sp>
        <p:nvSpPr>
          <p:cNvPr id="17" name="Segnaposto contenuto 19"/>
          <p:cNvSpPr txBox="1">
            <a:spLocks/>
          </p:cNvSpPr>
          <p:nvPr/>
        </p:nvSpPr>
        <p:spPr>
          <a:xfrm>
            <a:off x="1017813" y="2924218"/>
            <a:ext cx="3214370" cy="1846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kern="0">
                <a:solidFill>
                  <a:sysClr val="windowText" lastClr="000000"/>
                </a:solidFill>
              </a:rPr>
              <a:t> </a:t>
            </a:r>
            <a:endParaRPr lang="it-IT" sz="220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644008" y="4778325"/>
            <a:ext cx="4499992" cy="160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478" algn="ctr">
              <a:spcBef>
                <a:spcPts val="1500"/>
              </a:spcBef>
              <a:spcAft>
                <a:spcPts val="300"/>
              </a:spcAft>
            </a:pPr>
            <a:r>
              <a:rPr lang="it-IT" sz="1400" b="1" kern="0" dirty="0">
                <a:cs typeface="Arial" panose="020B0604020202020204" pitchFamily="34" charset="0"/>
              </a:rPr>
              <a:t>Attitudini:</a:t>
            </a:r>
          </a:p>
          <a:p>
            <a:pPr marL="471488" marR="215265" indent="-285750">
              <a:spcBef>
                <a:spcPts val="150"/>
              </a:spcBef>
              <a:spcAft>
                <a:spcPts val="150"/>
              </a:spcAft>
              <a:buClr>
                <a:srgbClr val="E2005B"/>
              </a:buClr>
              <a:buFont typeface="Arial" panose="020B0604020202020204" pitchFamily="34" charset="0"/>
              <a:buChar char="•"/>
            </a:pPr>
            <a:r>
              <a:rPr lang="it-IT" sz="1400" kern="0" dirty="0">
                <a:cs typeface="Arial" panose="020B0604020202020204" pitchFamily="34" charset="0"/>
              </a:rPr>
              <a:t>Voglia di entrare velocemente nel mondo del  lavoro</a:t>
            </a:r>
          </a:p>
          <a:p>
            <a:pPr marL="471488" marR="215265" indent="-285750">
              <a:spcBef>
                <a:spcPts val="150"/>
              </a:spcBef>
              <a:spcAft>
                <a:spcPts val="150"/>
              </a:spcAft>
              <a:buClr>
                <a:srgbClr val="E2005B"/>
              </a:buClr>
              <a:buFont typeface="Arial" panose="020B0604020202020204" pitchFamily="34" charset="0"/>
              <a:buChar char="•"/>
            </a:pPr>
            <a:r>
              <a:rPr lang="it-IT" sz="1400" kern="0" dirty="0">
                <a:cs typeface="Arial" panose="020B0604020202020204" pitchFamily="34" charset="0"/>
              </a:rPr>
              <a:t>Attitudini di tipo pratico (intelligenza delle mani)  </a:t>
            </a:r>
          </a:p>
          <a:p>
            <a:pPr marL="471488" marR="215265" indent="-285750">
              <a:spcBef>
                <a:spcPts val="150"/>
              </a:spcBef>
              <a:spcAft>
                <a:spcPts val="150"/>
              </a:spcAft>
              <a:buClr>
                <a:srgbClr val="E2005B"/>
              </a:buClr>
              <a:buFont typeface="Arial" panose="020B0604020202020204" pitchFamily="34" charset="0"/>
              <a:buChar char="•"/>
            </a:pPr>
            <a:r>
              <a:rPr lang="it-IT" sz="1400" kern="0" dirty="0">
                <a:cs typeface="Arial" panose="020B0604020202020204" pitchFamily="34" charset="0"/>
              </a:rPr>
              <a:t>Predisposizione ad attività di laboratorio</a:t>
            </a:r>
          </a:p>
          <a:p>
            <a:pPr marL="471488" marR="920750" indent="-285750">
              <a:spcBef>
                <a:spcPts val="150"/>
              </a:spcBef>
              <a:spcAft>
                <a:spcPts val="150"/>
              </a:spcAft>
              <a:buClr>
                <a:srgbClr val="E2005B"/>
              </a:buClr>
              <a:buFont typeface="Arial" panose="020B0604020202020204" pitchFamily="34" charset="0"/>
              <a:buChar char="•"/>
            </a:pPr>
            <a:r>
              <a:rPr lang="it-IT" sz="1400" kern="0" dirty="0">
                <a:cs typeface="Arial" panose="020B0604020202020204" pitchFamily="34" charset="0"/>
              </a:rPr>
              <a:t>Interesse per una forte e specifica  specializzazione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3787" y="4024975"/>
            <a:ext cx="4152900" cy="221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1590" indent="-68580" algn="ctr">
              <a:lnSpc>
                <a:spcPct val="114599"/>
              </a:lnSpc>
            </a:pPr>
            <a:r>
              <a:rPr lang="it-IT" sz="1400" kern="0" dirty="0">
                <a:cs typeface="Arial" panose="020B0604020202020204" pitchFamily="34" charset="0"/>
              </a:rPr>
              <a:t>1° livello (iniziale) di formazione professionale</a:t>
            </a:r>
          </a:p>
          <a:p>
            <a:pPr marL="6350" marR="21590" indent="-68580" algn="ctr">
              <a:lnSpc>
                <a:spcPct val="114599"/>
              </a:lnSpc>
            </a:pPr>
            <a:r>
              <a:rPr lang="it-IT" sz="1400" kern="0" dirty="0">
                <a:cs typeface="Arial" panose="020B0604020202020204" pitchFamily="34" charset="0"/>
              </a:rPr>
              <a:t> </a:t>
            </a:r>
            <a:r>
              <a:rPr lang="it-IT" sz="1400" b="1" kern="0" dirty="0">
                <a:cs typeface="Arial" panose="020B0604020202020204" pitchFamily="34" charset="0"/>
              </a:rPr>
              <a:t>EQF</a:t>
            </a:r>
            <a:r>
              <a:rPr lang="it-IT" sz="1400" kern="0" dirty="0">
                <a:cs typeface="Arial" panose="020B0604020202020204" pitchFamily="34" charset="0"/>
              </a:rPr>
              <a:t> (</a:t>
            </a:r>
            <a:r>
              <a:rPr lang="it-IT" sz="1400" kern="0" dirty="0" err="1">
                <a:cs typeface="Arial" panose="020B0604020202020204" pitchFamily="34" charset="0"/>
              </a:rPr>
              <a:t>European</a:t>
            </a:r>
            <a:r>
              <a:rPr lang="it-IT" sz="1400" kern="0" dirty="0"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cs typeface="Arial" panose="020B0604020202020204" pitchFamily="34" charset="0"/>
              </a:rPr>
              <a:t>Qualifications</a:t>
            </a:r>
            <a:r>
              <a:rPr lang="it-IT" sz="1400" kern="0" dirty="0">
                <a:cs typeface="Arial" panose="020B0604020202020204" pitchFamily="34" charset="0"/>
              </a:rPr>
              <a:t> Framework) </a:t>
            </a:r>
            <a:r>
              <a:rPr lang="it-IT" sz="1400" b="1" kern="0" dirty="0">
                <a:cs typeface="Arial" panose="020B0604020202020204" pitchFamily="34" charset="0"/>
              </a:rPr>
              <a:t>livello  2</a:t>
            </a:r>
          </a:p>
          <a:p>
            <a:pPr marL="6350" marR="21590" indent="-68580" algn="ctr">
              <a:lnSpc>
                <a:spcPct val="114599"/>
              </a:lnSpc>
              <a:spcBef>
                <a:spcPts val="600"/>
              </a:spcBef>
            </a:pPr>
            <a:r>
              <a:rPr lang="it-IT" sz="1400" kern="0" dirty="0">
                <a:cs typeface="Arial" panose="020B0604020202020204" pitchFamily="34" charset="0"/>
              </a:rPr>
              <a:t>2° livello (iniziale) di formazione professionale</a:t>
            </a:r>
          </a:p>
          <a:p>
            <a:pPr marL="6350" marR="21590" indent="-68580" algn="ctr">
              <a:lnSpc>
                <a:spcPct val="114599"/>
              </a:lnSpc>
            </a:pPr>
            <a:r>
              <a:rPr lang="it-IT" sz="1400" kern="0" dirty="0">
                <a:cs typeface="Arial" panose="020B0604020202020204" pitchFamily="34" charset="0"/>
              </a:rPr>
              <a:t> </a:t>
            </a:r>
            <a:r>
              <a:rPr lang="it-IT" sz="1400" b="1" kern="0" dirty="0">
                <a:cs typeface="Arial" panose="020B0604020202020204" pitchFamily="34" charset="0"/>
              </a:rPr>
              <a:t>EQF</a:t>
            </a:r>
            <a:r>
              <a:rPr lang="it-IT" sz="1400" kern="0" dirty="0">
                <a:cs typeface="Arial" panose="020B0604020202020204" pitchFamily="34" charset="0"/>
              </a:rPr>
              <a:t> (</a:t>
            </a:r>
            <a:r>
              <a:rPr lang="it-IT" sz="1400" kern="0" dirty="0" err="1">
                <a:cs typeface="Arial" panose="020B0604020202020204" pitchFamily="34" charset="0"/>
              </a:rPr>
              <a:t>European</a:t>
            </a:r>
            <a:r>
              <a:rPr lang="it-IT" sz="1400" kern="0" dirty="0"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cs typeface="Arial" panose="020B0604020202020204" pitchFamily="34" charset="0"/>
              </a:rPr>
              <a:t>Qualifications</a:t>
            </a:r>
            <a:r>
              <a:rPr lang="it-IT" sz="1400" kern="0" dirty="0">
                <a:cs typeface="Arial" panose="020B0604020202020204" pitchFamily="34" charset="0"/>
              </a:rPr>
              <a:t> Framework) </a:t>
            </a:r>
            <a:r>
              <a:rPr lang="it-IT" sz="1400" b="1" kern="0" dirty="0">
                <a:cs typeface="Arial" panose="020B0604020202020204" pitchFamily="34" charset="0"/>
              </a:rPr>
              <a:t>livello  3</a:t>
            </a:r>
          </a:p>
          <a:p>
            <a:pPr marL="6350" marR="21590" indent="-68580" algn="ctr">
              <a:lnSpc>
                <a:spcPct val="114599"/>
              </a:lnSpc>
              <a:spcBef>
                <a:spcPts val="600"/>
              </a:spcBef>
            </a:pPr>
            <a:r>
              <a:rPr lang="it-IT" sz="1400" kern="0" dirty="0">
                <a:cs typeface="Arial" panose="020B0604020202020204" pitchFamily="34" charset="0"/>
              </a:rPr>
              <a:t>3° livello (superiore) di formazione professionale</a:t>
            </a:r>
          </a:p>
          <a:p>
            <a:pPr marL="6350" marR="21590" indent="-68580" algn="ctr">
              <a:lnSpc>
                <a:spcPct val="114599"/>
              </a:lnSpc>
            </a:pPr>
            <a:r>
              <a:rPr lang="it-IT" sz="1400" kern="0" dirty="0">
                <a:cs typeface="Arial" panose="020B0604020202020204" pitchFamily="34" charset="0"/>
              </a:rPr>
              <a:t> </a:t>
            </a:r>
            <a:r>
              <a:rPr lang="it-IT" sz="1400" b="1" kern="0" dirty="0">
                <a:cs typeface="Arial" panose="020B0604020202020204" pitchFamily="34" charset="0"/>
              </a:rPr>
              <a:t>EQF</a:t>
            </a:r>
            <a:r>
              <a:rPr lang="it-IT" sz="1400" kern="0" dirty="0">
                <a:cs typeface="Arial" panose="020B0604020202020204" pitchFamily="34" charset="0"/>
              </a:rPr>
              <a:t> (</a:t>
            </a:r>
            <a:r>
              <a:rPr lang="it-IT" sz="1400" kern="0" dirty="0" err="1">
                <a:cs typeface="Arial" panose="020B0604020202020204" pitchFamily="34" charset="0"/>
              </a:rPr>
              <a:t>European</a:t>
            </a:r>
            <a:r>
              <a:rPr lang="it-IT" sz="1400" kern="0" dirty="0">
                <a:cs typeface="Arial" panose="020B0604020202020204" pitchFamily="34" charset="0"/>
              </a:rPr>
              <a:t> </a:t>
            </a:r>
            <a:r>
              <a:rPr lang="it-IT" sz="1400" kern="0" dirty="0" err="1">
                <a:cs typeface="Arial" panose="020B0604020202020204" pitchFamily="34" charset="0"/>
              </a:rPr>
              <a:t>Qualifications</a:t>
            </a:r>
            <a:r>
              <a:rPr lang="it-IT" sz="1400" kern="0" dirty="0">
                <a:cs typeface="Arial" panose="020B0604020202020204" pitchFamily="34" charset="0"/>
              </a:rPr>
              <a:t> Framework) </a:t>
            </a:r>
            <a:r>
              <a:rPr lang="it-IT" sz="1400" b="1" kern="0" dirty="0">
                <a:cs typeface="Arial" panose="020B0604020202020204" pitchFamily="34" charset="0"/>
              </a:rPr>
              <a:t>livello  4-5</a:t>
            </a:r>
          </a:p>
          <a:p>
            <a:pPr marL="6350" marR="21590" indent="-68580" algn="ctr">
              <a:lnSpc>
                <a:spcPct val="114599"/>
              </a:lnSpc>
            </a:pPr>
            <a:endParaRPr lang="it-IT" sz="1400" b="1" kern="0" dirty="0">
              <a:cs typeface="Arial" panose="020B0604020202020204" pitchFamily="34" charset="0"/>
            </a:endParaRPr>
          </a:p>
          <a:p>
            <a:pPr marL="6350" marR="21590" indent="-68580" algn="ctr">
              <a:lnSpc>
                <a:spcPct val="114599"/>
              </a:lnSpc>
            </a:pPr>
            <a:endParaRPr lang="it-IT" sz="1400" b="1" kern="0" dirty="0">
              <a:cs typeface="Arial" panose="020B0604020202020204" pitchFamily="34" charset="0"/>
            </a:endParaRPr>
          </a:p>
        </p:txBody>
      </p:sp>
      <p:pic>
        <p:nvPicPr>
          <p:cNvPr id="2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50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9"/>
          <p:cNvSpPr txBox="1">
            <a:spLocks/>
          </p:cNvSpPr>
          <p:nvPr/>
        </p:nvSpPr>
        <p:spPr>
          <a:xfrm>
            <a:off x="1017813" y="2924218"/>
            <a:ext cx="3214370" cy="18466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kern="0">
                <a:solidFill>
                  <a:sysClr val="windowText" lastClr="000000"/>
                </a:solidFill>
              </a:rPr>
              <a:t> </a:t>
            </a:r>
            <a:endParaRPr lang="it-IT" sz="2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88100"/>
              </p:ext>
            </p:extLst>
          </p:nvPr>
        </p:nvGraphicFramePr>
        <p:xfrm>
          <a:off x="395536" y="1412776"/>
          <a:ext cx="8352928" cy="476523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597602">
                  <a:extLst>
                    <a:ext uri="{9D8B030D-6E8A-4147-A177-3AD203B41FA5}">
                      <a16:colId xmlns:a16="http://schemas.microsoft.com/office/drawing/2014/main" val="2021011630"/>
                    </a:ext>
                  </a:extLst>
                </a:gridCol>
                <a:gridCol w="4643748">
                  <a:extLst>
                    <a:ext uri="{9D8B030D-6E8A-4147-A177-3AD203B41FA5}">
                      <a16:colId xmlns:a16="http://schemas.microsoft.com/office/drawing/2014/main" val="884948817"/>
                    </a:ext>
                  </a:extLst>
                </a:gridCol>
                <a:gridCol w="1111578">
                  <a:extLst>
                    <a:ext uri="{9D8B030D-6E8A-4147-A177-3AD203B41FA5}">
                      <a16:colId xmlns:a16="http://schemas.microsoft.com/office/drawing/2014/main" val="2671763519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APPRENDISTATO PER LA QUALIFICA E IL DIPLOMA PROFESSIONALE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L'apprendistato per la qualifica e il diploma professionale (apprendistato di primo livello) è destinato ai </a:t>
                      </a:r>
                      <a:r>
                        <a:rPr lang="it-IT" sz="1200" b="1" dirty="0" smtClean="0">
                          <a:effectLst/>
                        </a:rPr>
                        <a:t>giovani tra i 15 e i 25 anni</a:t>
                      </a:r>
                      <a:r>
                        <a:rPr lang="it-IT" sz="1200" dirty="0" smtClean="0">
                          <a:effectLst/>
                        </a:rPr>
                        <a:t>, potenzialmente attivabili in tutti i settori lavorativi.</a:t>
                      </a:r>
                    </a:p>
                    <a:p>
                      <a:pPr marR="89535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</a:endParaRPr>
                    </a:p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I giovani assunti con questo tipo di contratto continueranno a frequentare la scuola per ottenere </a:t>
                      </a:r>
                      <a:r>
                        <a:rPr lang="it-IT" sz="1200" b="1" dirty="0" smtClean="0">
                          <a:effectLst/>
                        </a:rPr>
                        <a:t>un certificato regionale di qualifica o diploma professionale</a:t>
                      </a:r>
                      <a:r>
                        <a:rPr lang="it-IT" sz="1200" dirty="0" smtClean="0">
                          <a:effectLst/>
                        </a:rPr>
                        <a:t> corrispondente ai livelli 3 e 4 dell'EQF</a:t>
                      </a:r>
                      <a:r>
                        <a:rPr lang="en-GB" sz="1200" dirty="0" smtClean="0">
                          <a:effectLst/>
                        </a:rPr>
                        <a:t>.</a:t>
                      </a:r>
                    </a:p>
                    <a:p>
                      <a:pPr marR="89535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</a:endParaRPr>
                    </a:p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4"/>
                        </a:rPr>
                        <a:t>http://www.regione.fvg.it/rafvg/cms/RAFVG/formazione-lavoro/tirocini-apprendistato/FOGLIA1/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it-IT" sz="12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E’ un </a:t>
                      </a:r>
                      <a:r>
                        <a:rPr lang="en-GB" sz="1100" dirty="0" err="1" smtClean="0">
                          <a:effectLst/>
                        </a:rPr>
                        <a:t>contratto</a:t>
                      </a:r>
                      <a:r>
                        <a:rPr lang="en-GB" sz="1100" dirty="0" smtClean="0">
                          <a:effectLst/>
                        </a:rPr>
                        <a:t> di lavoro? </a:t>
                      </a:r>
                    </a:p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SI</a:t>
                      </a:r>
                      <a:endParaRPr lang="it-IT" sz="11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2356666501"/>
                  </a:ext>
                </a:extLst>
              </a:tr>
              <a:tr h="1253787"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APPRENDISTATO PROFESSIONALIZZANTE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Rivolto a giovani da </a:t>
                      </a:r>
                      <a:r>
                        <a:rPr lang="it-IT" sz="1200" b="1" dirty="0">
                          <a:effectLst/>
                        </a:rPr>
                        <a:t>18 a 29 anni </a:t>
                      </a:r>
                      <a:r>
                        <a:rPr lang="it-IT" sz="1200" dirty="0">
                          <a:effectLst/>
                        </a:rPr>
                        <a:t>compresi per conseguire una </a:t>
                      </a:r>
                      <a:r>
                        <a:rPr lang="it-IT" sz="1200" b="1" dirty="0">
                          <a:effectLst/>
                        </a:rPr>
                        <a:t>qualificazione professionale </a:t>
                      </a:r>
                      <a:r>
                        <a:rPr lang="it-IT" sz="1200" dirty="0">
                          <a:effectLst/>
                        </a:rPr>
                        <a:t>attraverso un percorso formativo svolto prevalentemente in azienda</a:t>
                      </a:r>
                      <a:r>
                        <a:rPr lang="it-IT" sz="1200" dirty="0" smtClean="0">
                          <a:effectLst/>
                        </a:rPr>
                        <a:t>.</a:t>
                      </a:r>
                    </a:p>
                    <a:p>
                      <a:pPr marR="89535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</a:endParaRPr>
                    </a:p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it-IT" sz="1200" u="sng" dirty="0">
                          <a:effectLst/>
                          <a:hlinkClick r:id="rId5"/>
                        </a:rPr>
                        <a:t>http://www.regione.fvg.it/rafvg/cms/RAFVG/formazione-lavoro/tirocini-apprendistato/FOGLIA2/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endParaRPr lang="it-IT" sz="12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E’ un </a:t>
                      </a:r>
                      <a:r>
                        <a:rPr lang="en-GB" sz="1100" dirty="0" err="1" smtClean="0">
                          <a:effectLst/>
                        </a:rPr>
                        <a:t>contratto</a:t>
                      </a:r>
                      <a:r>
                        <a:rPr lang="en-GB" sz="1100" dirty="0" smtClean="0">
                          <a:effectLst/>
                        </a:rPr>
                        <a:t> di lavoro? </a:t>
                      </a:r>
                    </a:p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SI</a:t>
                      </a:r>
                      <a:endParaRPr lang="it-IT" sz="11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3219165256"/>
                  </a:ext>
                </a:extLst>
              </a:tr>
              <a:tr h="1567232"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APPRENDISTATO DI ALTA FORMAZIONE E RICERCA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Destinato ai giovani tra i </a:t>
                      </a:r>
                      <a:r>
                        <a:rPr lang="it-IT" sz="1200" b="1" dirty="0" smtClean="0">
                          <a:effectLst/>
                        </a:rPr>
                        <a:t>18 e i 29 anni</a:t>
                      </a:r>
                      <a:r>
                        <a:rPr lang="it-IT" sz="1200" dirty="0" smtClean="0">
                          <a:effectLst/>
                        </a:rPr>
                        <a:t>, per il conseguimento di </a:t>
                      </a:r>
                      <a:r>
                        <a:rPr lang="it-IT" sz="1200" b="1" dirty="0" smtClean="0">
                          <a:effectLst/>
                        </a:rPr>
                        <a:t>titoli universitari e di alta formazione</a:t>
                      </a:r>
                      <a:r>
                        <a:rPr lang="it-IT" sz="1200" dirty="0" smtClean="0">
                          <a:effectLst/>
                        </a:rPr>
                        <a:t>, compresi i dottorati di ricerca, per attività di ricerca, nonché per l'apprendistato per l'accesso alle professioni regolamentate.</a:t>
                      </a:r>
                    </a:p>
                    <a:p>
                      <a:pPr marR="89535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</a:endParaRPr>
                    </a:p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GB" sz="1200" u="sng" dirty="0" smtClean="0">
                          <a:effectLst/>
                          <a:hlinkClick r:id="rId6"/>
                        </a:rPr>
                        <a:t>http</a:t>
                      </a:r>
                      <a:r>
                        <a:rPr lang="en-GB" sz="1200" u="sng" dirty="0">
                          <a:effectLst/>
                          <a:hlinkClick r:id="rId6"/>
                        </a:rPr>
                        <a:t>://www.regione.fvg.it/rafvg/cms/RAFVG/formazione-lavoro/tirocini-apprendistato/FOGLIA3/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it-IT" sz="12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E’ un </a:t>
                      </a:r>
                      <a:r>
                        <a:rPr lang="en-GB" sz="1100" dirty="0" err="1" smtClean="0">
                          <a:effectLst/>
                        </a:rPr>
                        <a:t>contratto</a:t>
                      </a:r>
                      <a:r>
                        <a:rPr lang="en-GB" sz="1100" dirty="0" smtClean="0">
                          <a:effectLst/>
                        </a:rPr>
                        <a:t> di lavoro? </a:t>
                      </a:r>
                    </a:p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SI</a:t>
                      </a:r>
                      <a:endParaRPr lang="it-IT" sz="11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960625050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915816" y="260648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spc="45" dirty="0">
                <a:solidFill>
                  <a:srgbClr val="E20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L’APPRENDISTATO</a:t>
            </a:r>
          </a:p>
        </p:txBody>
      </p:sp>
    </p:spTree>
    <p:extLst>
      <p:ext uri="{BB962C8B-B14F-4D97-AF65-F5344CB8AC3E}">
        <p14:creationId xmlns:p14="http://schemas.microsoft.com/office/powerpoint/2010/main" val="3734415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14451" b="12015"/>
          <a:stretch/>
        </p:blipFill>
        <p:spPr>
          <a:xfrm>
            <a:off x="4067944" y="1492577"/>
            <a:ext cx="4910229" cy="5329013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135958"/>
            <a:ext cx="2443908" cy="5760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191546" y="1249859"/>
            <a:ext cx="5229458" cy="55172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741768" y="2125451"/>
            <a:ext cx="767923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800" dirty="0" smtClean="0">
              <a:latin typeface="DecimaWE Rg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DecimaWE Rg" panose="02000000000000000000" pitchFamily="2" charset="0"/>
              </a:rPr>
              <a:t>Ricordiamo che </a:t>
            </a:r>
            <a:r>
              <a:rPr lang="it-IT" sz="1800" b="1" dirty="0">
                <a:latin typeface="DecimaWE Rg" panose="02000000000000000000" pitchFamily="2" charset="0"/>
              </a:rPr>
              <a:t>l'iscrizione dei minori stranieri nelle scuole italiane di ogni ordine e grado può essere richiesta </a:t>
            </a:r>
            <a:r>
              <a:rPr lang="it-IT" sz="1800" b="1" u="sng" dirty="0">
                <a:latin typeface="DecimaWE Rg" panose="02000000000000000000" pitchFamily="2" charset="0"/>
              </a:rPr>
              <a:t>in qualsiasi momento dell'anno scolastico</a:t>
            </a:r>
            <a:r>
              <a:rPr lang="it-IT" sz="1800" dirty="0">
                <a:latin typeface="DecimaWE Rg" panose="02000000000000000000" pitchFamily="2" charset="0"/>
              </a:rPr>
              <a:t>. </a:t>
            </a:r>
            <a:endParaRPr lang="it-IT" sz="1800" dirty="0" smtClean="0">
              <a:latin typeface="DecimaWE Rg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DecimaWE Rg" panose="02000000000000000000" pitchFamily="2" charset="0"/>
              </a:rPr>
              <a:t>I minori stranieri privi di documentazione personale, o con </a:t>
            </a:r>
            <a:r>
              <a:rPr lang="it-IT" sz="1800" b="1" dirty="0">
                <a:latin typeface="DecimaWE Rg" panose="02000000000000000000" pitchFamily="2" charset="0"/>
              </a:rPr>
              <a:t>documentazione irregolare o incompleta</a:t>
            </a:r>
            <a:r>
              <a:rPr lang="it-IT" sz="1800" dirty="0">
                <a:latin typeface="DecimaWE Rg" panose="02000000000000000000" pitchFamily="2" charset="0"/>
              </a:rPr>
              <a:t>, sono iscritti con riserva, fermo restando il </a:t>
            </a:r>
            <a:r>
              <a:rPr lang="it-IT" sz="1800" b="1" dirty="0">
                <a:latin typeface="DecimaWE Rg" panose="02000000000000000000" pitchFamily="2" charset="0"/>
              </a:rPr>
              <a:t>conseguimento del titolo finale</a:t>
            </a:r>
            <a:r>
              <a:rPr lang="it-IT" sz="1800" dirty="0">
                <a:latin typeface="DecimaWE Rg" panose="02000000000000000000" pitchFamily="2" charset="0"/>
              </a:rPr>
              <a:t>. Il certificato viene rilasciato all'interessato con i dati identificativi acquisiti al momento dell'iscrizione</a:t>
            </a:r>
            <a:r>
              <a:rPr lang="en-US" sz="1800" dirty="0" smtClean="0">
                <a:latin typeface="DecimaWE Rg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DecimaWE Rg" panose="02000000000000000000" pitchFamily="2" charset="0"/>
              </a:rPr>
              <a:t>I minori stranieri </a:t>
            </a:r>
            <a:r>
              <a:rPr lang="it-IT" sz="1800" b="1" dirty="0">
                <a:latin typeface="DecimaWE Rg" panose="02000000000000000000" pitchFamily="2" charset="0"/>
              </a:rPr>
              <a:t>soggetti all'istruzione obbligatoria</a:t>
            </a:r>
            <a:r>
              <a:rPr lang="it-IT" sz="1800" dirty="0">
                <a:latin typeface="DecimaWE Rg" panose="02000000000000000000" pitchFamily="2" charset="0"/>
              </a:rPr>
              <a:t>, compresi i rifugiati ucraini, sono iscritti </a:t>
            </a:r>
            <a:r>
              <a:rPr lang="it-IT" sz="1800" b="1" dirty="0">
                <a:latin typeface="DecimaWE Rg" panose="02000000000000000000" pitchFamily="2" charset="0"/>
              </a:rPr>
              <a:t>nella classe corrispondente alla loro età, a meno che il consiglio degli insegnanti non decida di iscrivere il bambino in una classe diversa</a:t>
            </a:r>
            <a:r>
              <a:rPr lang="en-US" sz="1800" dirty="0" smtClean="0">
                <a:latin typeface="DecimaWE Rg" panose="02000000000000000000" pitchFamily="2" charset="0"/>
              </a:rPr>
              <a:t>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386" y="1125169"/>
            <a:ext cx="9144000" cy="86305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800"/>
              </a:lnSpc>
              <a:spcAft>
                <a:spcPts val="0"/>
              </a:spcAft>
            </a:pPr>
            <a:r>
              <a:rPr lang="en-US" sz="2500" b="1" cap="all" dirty="0" smtClean="0">
                <a:solidFill>
                  <a:srgbClr val="E2005B"/>
                </a:solidFill>
                <a:latin typeface="DecimaWE Rg" panose="02000000000000000000" pitchFamily="2" charset="0"/>
              </a:rPr>
              <a:t>ALTRE INIZIATIVE ED INFORMAZIONI UTILI</a:t>
            </a:r>
          </a:p>
          <a:p>
            <a:pPr fontAlgn="auto">
              <a:lnSpc>
                <a:spcPts val="3800"/>
              </a:lnSpc>
              <a:spcAft>
                <a:spcPts val="0"/>
              </a:spcAft>
            </a:pPr>
            <a:r>
              <a:rPr lang="en-US" sz="3600" b="1" cap="all" dirty="0" smtClean="0">
                <a:latin typeface="DecimaWE Rg" panose="02000000000000000000" pitchFamily="2" charset="0"/>
              </a:rPr>
              <a:t>“ACCESSO ALL’EDUCAZIONE”</a:t>
            </a:r>
            <a:r>
              <a:rPr lang="it-IT" sz="3600" b="1" cap="all" dirty="0" smtClean="0">
                <a:latin typeface="DecimaWE Rg" panose="02000000000000000000" pitchFamily="2" charset="0"/>
              </a:rPr>
              <a:t> </a:t>
            </a:r>
            <a:endParaRPr lang="it-IT" sz="3600" b="1" cap="all" dirty="0"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16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7100" y="1257617"/>
            <a:ext cx="2541588" cy="591187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sz="3800" spc="88" dirty="0">
                <a:solidFill>
                  <a:srgbClr val="E2005B"/>
                </a:solidFill>
                <a:latin typeface="Trebuchet MS" panose="020B0603020202020204" pitchFamily="34" charset="0"/>
                <a:cs typeface="Arial"/>
              </a:rPr>
              <a:t>CONTATTI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4084" y="2103412"/>
            <a:ext cx="3186113" cy="79701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2545" rIns="0" bIns="0" rtlCol="0">
            <a:spAutoFit/>
          </a:bodyPr>
          <a:lstStyle/>
          <a:p>
            <a:pPr marL="1270" algn="ctr">
              <a:spcBef>
                <a:spcPts val="335"/>
              </a:spcBef>
            </a:pPr>
            <a:r>
              <a:rPr sz="1100" b="1" spc="48" dirty="0">
                <a:solidFill>
                  <a:srgbClr val="1B1B1B"/>
                </a:solidFill>
                <a:latin typeface="Arial"/>
                <a:cs typeface="Arial"/>
              </a:rPr>
              <a:t>Trieste</a:t>
            </a:r>
          </a:p>
          <a:p>
            <a:pPr marR="26035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Scala dei Cappuccini 1,</a:t>
            </a:r>
          </a:p>
          <a:p>
            <a:pPr marL="1270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Tel. 040-3772855</a:t>
            </a:r>
          </a:p>
          <a:p>
            <a:pPr marL="953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e-mail: </a:t>
            </a:r>
            <a:r>
              <a:rPr sz="1100" spc="48" dirty="0">
                <a:solidFill>
                  <a:srgbClr val="1B1B1B"/>
                </a:solidFill>
                <a:latin typeface="Arial"/>
                <a:cs typeface="Arial"/>
                <a:hlinkClick r:id="rId3"/>
              </a:rPr>
              <a:t>cent.r.o.ts@regione.fvg.it</a:t>
            </a:r>
            <a:endParaRPr sz="1100" spc="48" dirty="0">
              <a:solidFill>
                <a:srgbClr val="1B1B1B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084" y="3013049"/>
            <a:ext cx="3186113" cy="77264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415" rIns="0" bIns="0" rtlCol="0">
            <a:spAutoFit/>
          </a:bodyPr>
          <a:lstStyle/>
          <a:p>
            <a:pPr marL="1270" algn="ctr">
              <a:spcBef>
                <a:spcPts val="145"/>
              </a:spcBef>
            </a:pPr>
            <a:r>
              <a:rPr sz="1100" b="1" spc="48" dirty="0">
                <a:solidFill>
                  <a:srgbClr val="1B1B1B"/>
                </a:solidFill>
                <a:latin typeface="Arial"/>
                <a:cs typeface="Arial"/>
              </a:rPr>
              <a:t>Gorizia</a:t>
            </a:r>
          </a:p>
          <a:p>
            <a:pPr marL="1270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Corso Italia 55</a:t>
            </a:r>
          </a:p>
          <a:p>
            <a:pPr marL="1270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Tel. 0481-386420</a:t>
            </a:r>
          </a:p>
          <a:p>
            <a:pPr marL="953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e-mail: </a:t>
            </a:r>
            <a:r>
              <a:rPr sz="1100" spc="48" dirty="0">
                <a:solidFill>
                  <a:srgbClr val="1B1B1B"/>
                </a:solidFill>
                <a:latin typeface="Arial"/>
                <a:cs typeface="Arial"/>
                <a:hlinkClick r:id="rId3"/>
              </a:rPr>
              <a:t>cent.r.o.go@regione.fvg.it</a:t>
            </a:r>
            <a:endParaRPr sz="1100" spc="48" dirty="0">
              <a:solidFill>
                <a:srgbClr val="1B1B1B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4084" y="3923169"/>
            <a:ext cx="3186113" cy="7982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1270" algn="ctr">
              <a:spcBef>
                <a:spcPts val="345"/>
              </a:spcBef>
            </a:pPr>
            <a:r>
              <a:rPr sz="1100" b="1" spc="48" dirty="0">
                <a:solidFill>
                  <a:srgbClr val="1B1B1B"/>
                </a:solidFill>
                <a:latin typeface="Arial"/>
                <a:cs typeface="Arial"/>
              </a:rPr>
              <a:t>Udine</a:t>
            </a:r>
          </a:p>
          <a:p>
            <a:pPr marL="953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Viale Ungheria 43</a:t>
            </a:r>
          </a:p>
          <a:p>
            <a:pPr marL="1270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Tel. 0432-555409</a:t>
            </a:r>
          </a:p>
          <a:p>
            <a:pPr marL="1270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e-mail: </a:t>
            </a:r>
            <a:r>
              <a:rPr sz="1100" spc="48" dirty="0">
                <a:solidFill>
                  <a:srgbClr val="1B1B1B"/>
                </a:solidFill>
                <a:latin typeface="Arial"/>
                <a:cs typeface="Arial"/>
                <a:hlinkClick r:id="rId3"/>
              </a:rPr>
              <a:t>cent.r.o.ud@regione.fvg.it</a:t>
            </a:r>
            <a:endParaRPr sz="1100" spc="48" dirty="0">
              <a:solidFill>
                <a:srgbClr val="1B1B1B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4084" y="4832806"/>
            <a:ext cx="3186113" cy="73449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433" rIns="0" bIns="0" rtlCol="0">
            <a:spAutoFit/>
          </a:bodyPr>
          <a:lstStyle/>
          <a:p>
            <a:pPr marL="1270" algn="ctr">
              <a:spcBef>
                <a:spcPts val="248"/>
              </a:spcBef>
            </a:pPr>
            <a:r>
              <a:rPr sz="1100" b="1" spc="48" dirty="0">
                <a:solidFill>
                  <a:srgbClr val="1B1B1B"/>
                </a:solidFill>
                <a:latin typeface="Arial"/>
                <a:cs typeface="Arial"/>
              </a:rPr>
              <a:t>Pordenone</a:t>
            </a:r>
          </a:p>
          <a:p>
            <a:pPr marL="630873" marR="625793" algn="ctr"/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Piazza Ospedale Vecchio 11/a  Tel. 0434-529033</a:t>
            </a:r>
          </a:p>
          <a:p>
            <a:pPr marL="1270" algn="ctr">
              <a:spcBef>
                <a:spcPts val="217"/>
              </a:spcBef>
            </a:pPr>
            <a:r>
              <a:rPr sz="1100" spc="48" dirty="0">
                <a:solidFill>
                  <a:srgbClr val="1B1B1B"/>
                </a:solidFill>
                <a:latin typeface="Arial"/>
                <a:cs typeface="Arial"/>
              </a:rPr>
              <a:t>e-mail: </a:t>
            </a:r>
            <a:r>
              <a:rPr sz="1100" spc="48" dirty="0">
                <a:solidFill>
                  <a:srgbClr val="1B1B1B"/>
                </a:solidFill>
                <a:latin typeface="Arial"/>
                <a:cs typeface="Arial"/>
                <a:hlinkClick r:id="rId3"/>
              </a:rPr>
              <a:t>cent.r.o.pn@regione.fvg.it</a:t>
            </a:r>
            <a:endParaRPr sz="1100" spc="48" dirty="0">
              <a:solidFill>
                <a:srgbClr val="1B1B1B"/>
              </a:solidFill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5861" y="587727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IL SERVIZIO è PUBBLICO E GRATUITO</a:t>
            </a:r>
          </a:p>
        </p:txBody>
      </p:sp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270500" cy="6858000"/>
            <a:chOff x="0" y="11"/>
            <a:chExt cx="7905750" cy="10287000"/>
          </a:xfrm>
          <a:solidFill>
            <a:schemeClr val="bg1">
              <a:lumMod val="9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0" y="11"/>
              <a:ext cx="7905750" cy="10287000"/>
            </a:xfrm>
            <a:custGeom>
              <a:avLst/>
              <a:gdLst/>
              <a:ahLst/>
              <a:cxnLst/>
              <a:rect l="l" t="t" r="r" b="b"/>
              <a:pathLst>
                <a:path w="7905750" h="10287000">
                  <a:moveTo>
                    <a:pt x="790574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905749" y="0"/>
                  </a:lnTo>
                  <a:lnTo>
                    <a:pt x="7905749" y="102869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38" y="2178559"/>
              <a:ext cx="5560811" cy="4114155"/>
            </a:xfrm>
            <a:prstGeom prst="rect">
              <a:avLst/>
            </a:prstGeom>
            <a:grpFill/>
          </p:spPr>
        </p:pic>
      </p:grp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5868144" y="2780928"/>
            <a:ext cx="2728912" cy="590550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6350">
              <a:spcBef>
                <a:spcPts val="50"/>
              </a:spcBef>
            </a:pPr>
            <a:r>
              <a:rPr sz="3800" spc="88" dirty="0">
                <a:solidFill>
                  <a:schemeClr val="tx1"/>
                </a:solidFill>
                <a:latin typeface="Trebuchet MS" panose="020B0603020202020204" pitchFamily="34" charset="0"/>
                <a:cs typeface="Arial"/>
              </a:rPr>
              <a:t>DOMANDE?</a:t>
            </a:r>
          </a:p>
        </p:txBody>
      </p:sp>
      <p:pic>
        <p:nvPicPr>
          <p:cNvPr id="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2443908" cy="5760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8" y="116632"/>
            <a:ext cx="15840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400575" cy="9491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9603" y="2142376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9603" y="5199901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263084" y="5199901"/>
            <a:ext cx="13856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300"/>
          </a:p>
        </p:txBody>
      </p:sp>
      <p:sp>
        <p:nvSpPr>
          <p:cNvPr id="10" name="Rettangolo 9"/>
          <p:cNvSpPr/>
          <p:nvPr/>
        </p:nvSpPr>
        <p:spPr>
          <a:xfrm>
            <a:off x="4427984" y="1412776"/>
            <a:ext cx="4496919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Nome: </a:t>
            </a:r>
            <a:r>
              <a:rPr lang="it-IT" sz="1800" b="1" dirty="0"/>
              <a:t>Regione autonoma Friuli Venezia Giulia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Abbreviazione: </a:t>
            </a:r>
            <a:r>
              <a:rPr lang="it-IT" sz="1800" b="1" dirty="0"/>
              <a:t>FVG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Estensione: </a:t>
            </a:r>
            <a:r>
              <a:rPr lang="it-IT" sz="1800" b="1" dirty="0" smtClean="0"/>
              <a:t>7.932,48 </a:t>
            </a:r>
            <a:r>
              <a:rPr lang="it-IT" sz="1800" b="1" dirty="0"/>
              <a:t>km2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Capoluogo: </a:t>
            </a:r>
            <a:r>
              <a:rPr lang="it-IT" sz="1800" b="1" dirty="0"/>
              <a:t>Trieste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Territori: </a:t>
            </a:r>
            <a:r>
              <a:rPr lang="it-IT" sz="1800" b="1" dirty="0"/>
              <a:t>4</a:t>
            </a:r>
            <a:r>
              <a:rPr lang="it-IT" sz="1800" dirty="0"/>
              <a:t> (Trieste, Udine, Pordenone, Gorizia)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Comuni: </a:t>
            </a:r>
            <a:r>
              <a:rPr lang="it-IT" sz="1800" b="1" dirty="0"/>
              <a:t>215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Confini: </a:t>
            </a:r>
            <a:r>
              <a:rPr lang="it-IT" sz="1800" b="1" dirty="0"/>
              <a:t>Austria, Slovenia (</a:t>
            </a:r>
            <a:r>
              <a:rPr lang="it-IT" sz="1800" b="1" dirty="0" smtClean="0"/>
              <a:t>diretto), </a:t>
            </a:r>
            <a:r>
              <a:rPr lang="it-IT" sz="1800" b="1" dirty="0" err="1"/>
              <a:t>Croatia</a:t>
            </a:r>
            <a:r>
              <a:rPr lang="it-IT" sz="1800" b="1" dirty="0"/>
              <a:t> </a:t>
            </a:r>
            <a:r>
              <a:rPr lang="it-IT" sz="1800" b="1" dirty="0" smtClean="0"/>
              <a:t>(indiretto)</a:t>
            </a:r>
            <a:endParaRPr lang="it-IT" sz="1800" b="1" dirty="0"/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Popolazione: </a:t>
            </a:r>
            <a:r>
              <a:rPr lang="it-IT" sz="1800" b="1" dirty="0"/>
              <a:t>1.201.510 </a:t>
            </a:r>
            <a:r>
              <a:rPr lang="it-IT" sz="1800" b="1" dirty="0" smtClean="0"/>
              <a:t>abitanti </a:t>
            </a:r>
            <a:r>
              <a:rPr lang="it-IT" sz="1800" b="1" dirty="0"/>
              <a:t>(</a:t>
            </a:r>
            <a:r>
              <a:rPr lang="it-IT" sz="1800" b="1" dirty="0" smtClean="0"/>
              <a:t>2021)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Lingue parlate: </a:t>
            </a:r>
            <a:r>
              <a:rPr lang="it-IT" sz="1800" b="1" dirty="0" smtClean="0"/>
              <a:t>Italiano</a:t>
            </a:r>
            <a:r>
              <a:rPr lang="it-IT" sz="1800" dirty="0" smtClean="0"/>
              <a:t>, più bilinguismo sui confini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Occupati: 511.000</a:t>
            </a:r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800" spc="-30" dirty="0" smtClean="0">
                <a:solidFill>
                  <a:srgbClr val="13110E"/>
                </a:solidFill>
                <a:cs typeface="Calibri"/>
              </a:rPr>
              <a:t>Imprese </a:t>
            </a:r>
            <a:r>
              <a:rPr lang="it-IT" sz="1800" spc="35" dirty="0">
                <a:solidFill>
                  <a:srgbClr val="13110E"/>
                </a:solidFill>
                <a:cs typeface="Calibri"/>
              </a:rPr>
              <a:t>attive</a:t>
            </a:r>
            <a:r>
              <a:rPr lang="it-IT" sz="1800" spc="165" dirty="0">
                <a:solidFill>
                  <a:srgbClr val="13110E"/>
                </a:solidFill>
                <a:cs typeface="Calibri"/>
              </a:rPr>
              <a:t> </a:t>
            </a:r>
            <a:r>
              <a:rPr lang="it-IT" sz="1800" spc="15" dirty="0">
                <a:solidFill>
                  <a:srgbClr val="13110E"/>
                </a:solidFill>
                <a:cs typeface="Calibri"/>
              </a:rPr>
              <a:t>iscritte</a:t>
            </a:r>
            <a:r>
              <a:rPr lang="it-IT" sz="1800" spc="170" dirty="0">
                <a:solidFill>
                  <a:srgbClr val="13110E"/>
                </a:solidFill>
                <a:cs typeface="Calibri"/>
              </a:rPr>
              <a:t> </a:t>
            </a:r>
            <a:r>
              <a:rPr lang="it-IT" sz="1800" spc="140" dirty="0">
                <a:solidFill>
                  <a:srgbClr val="13110E"/>
                </a:solidFill>
                <a:cs typeface="Calibri"/>
              </a:rPr>
              <a:t>alla Camera di </a:t>
            </a:r>
            <a:r>
              <a:rPr lang="it-IT" sz="1800" spc="140" dirty="0" smtClean="0">
                <a:solidFill>
                  <a:srgbClr val="13110E"/>
                </a:solidFill>
                <a:cs typeface="Calibri"/>
              </a:rPr>
              <a:t>Commercio: </a:t>
            </a:r>
            <a:r>
              <a:rPr lang="it-IT" sz="1800" b="1" spc="140" dirty="0" smtClean="0">
                <a:solidFill>
                  <a:srgbClr val="13110E"/>
                </a:solidFill>
                <a:cs typeface="Calibri"/>
              </a:rPr>
              <a:t>92.000</a:t>
            </a:r>
            <a:r>
              <a:rPr lang="it-IT" sz="1800" spc="140" dirty="0" smtClean="0">
                <a:solidFill>
                  <a:srgbClr val="13110E"/>
                </a:solidFill>
                <a:cs typeface="Calibri"/>
              </a:rPr>
              <a:t> </a:t>
            </a:r>
            <a:endParaRPr lang="it-IT" sz="1800" dirty="0">
              <a:cs typeface="Calibri"/>
            </a:endParaRPr>
          </a:p>
          <a:p>
            <a:pPr>
              <a:lnSpc>
                <a:spcPts val="2000"/>
              </a:lnSpc>
              <a:spcAft>
                <a:spcPts val="300"/>
              </a:spcAft>
            </a:pPr>
            <a:endParaRPr lang="it-IT" sz="1800" dirty="0" smtClean="0"/>
          </a:p>
          <a:p>
            <a:pPr marL="128588" indent="-128588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2" b="4798"/>
          <a:stretch/>
        </p:blipFill>
        <p:spPr>
          <a:xfrm>
            <a:off x="-13441" y="2142376"/>
            <a:ext cx="4748203" cy="45027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8167" y="131989"/>
            <a:ext cx="6481985" cy="115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200"/>
              </a:lnSpc>
              <a:spcAft>
                <a:spcPts val="0"/>
              </a:spcAft>
            </a:pPr>
            <a: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FRIULI VENEZIA GIULIA</a:t>
            </a:r>
            <a:b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</a:br>
            <a:r>
              <a:rPr lang="it-IT" sz="4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     </a:t>
            </a:r>
            <a:r>
              <a:rPr lang="it-IT" sz="3500" b="1" cap="all" dirty="0" smtClean="0">
                <a:latin typeface="DecimaWE Rg" panose="02000000000000000000" pitchFamily="2" charset="0"/>
              </a:rPr>
              <a:t>UN FOCUS SULLA REGIONE</a:t>
            </a:r>
            <a:endParaRPr lang="en-US" sz="3500" b="1" cap="all" dirty="0">
              <a:latin typeface="DecimaWE Rg" panose="02000000000000000000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"/>
          <a:stretch/>
        </p:blipFill>
        <p:spPr>
          <a:xfrm>
            <a:off x="136255" y="1222743"/>
            <a:ext cx="2180605" cy="1630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265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BD2BBF3-F6CF-DB4F-80D5-E8BFC9855C4D}"/>
              </a:ext>
            </a:extLst>
          </p:cNvPr>
          <p:cNvGrpSpPr/>
          <p:nvPr/>
        </p:nvGrpSpPr>
        <p:grpSpPr>
          <a:xfrm>
            <a:off x="3717899" y="1590169"/>
            <a:ext cx="5414517" cy="4824536"/>
            <a:chOff x="3631501" y="1110893"/>
            <a:chExt cx="5437403" cy="463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86689B-47EB-4748-96AD-27406BA682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0" r="3455" b="10222"/>
            <a:stretch/>
          </p:blipFill>
          <p:spPr bwMode="auto">
            <a:xfrm>
              <a:off x="3803674" y="1110893"/>
              <a:ext cx="5265230" cy="460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E77EF64-97DF-834D-A351-670C6CB839C7}"/>
                </a:ext>
              </a:extLst>
            </p:cNvPr>
            <p:cNvSpPr/>
            <p:nvPr/>
          </p:nvSpPr>
          <p:spPr>
            <a:xfrm>
              <a:off x="3631501" y="5001671"/>
              <a:ext cx="1011108" cy="745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539552" y="1196752"/>
            <a:ext cx="25922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Font typeface="Symbol" pitchFamily="18" charset="2"/>
              <a:buNone/>
              <a:defRPr/>
            </a:pPr>
            <a:r>
              <a:rPr lang="it-IT" altLang="it-IT" sz="1800" b="1" dirty="0">
                <a:solidFill>
                  <a:schemeClr val="tx1"/>
                </a:solidFill>
                <a:latin typeface="DecimaWE Rg" panose="02000000000000000000" pitchFamily="2" charset="0"/>
              </a:rPr>
              <a:t>5 </a:t>
            </a:r>
            <a:r>
              <a:rPr lang="it-IT" altLang="it-IT" sz="1800" b="1" dirty="0" err="1">
                <a:solidFill>
                  <a:schemeClr val="tx1"/>
                </a:solidFill>
                <a:latin typeface="DecimaWE Rg" panose="02000000000000000000" pitchFamily="2" charset="0"/>
              </a:rPr>
              <a:t>Hub</a:t>
            </a:r>
            <a:r>
              <a:rPr lang="it-IT" altLang="it-IT" sz="1800" b="1" dirty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Giuliano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Isontino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Pordenonese</a:t>
            </a:r>
          </a:p>
          <a:p>
            <a:pPr eaLnBrk="1" fontAlgn="auto" hangingPunct="1"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</a:rPr>
              <a:t>Udine e Bassa Friulana</a:t>
            </a:r>
          </a:p>
          <a:p>
            <a:pPr eaLnBrk="1" fontAlgn="auto" hangingPunct="1"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</a:rPr>
              <a:t>Medio e Alto Friuli</a:t>
            </a:r>
            <a:endParaRPr lang="it-IT" altLang="it-IT" sz="1300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Font typeface="Symbol" pitchFamily="18" charset="2"/>
              <a:buNone/>
              <a:defRPr/>
            </a:pPr>
            <a:endParaRPr lang="it-IT" altLang="it-IT" sz="800" b="1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Font typeface="Symbol" pitchFamily="18" charset="2"/>
              <a:buNone/>
              <a:defRPr/>
            </a:pPr>
            <a:r>
              <a:rPr lang="it-IT" altLang="it-IT" sz="1800" b="1" dirty="0">
                <a:solidFill>
                  <a:schemeClr val="tx1"/>
                </a:solidFill>
                <a:latin typeface="DecimaWE Rg" panose="02000000000000000000" pitchFamily="2" charset="0"/>
              </a:rPr>
              <a:t>18 Centri per l’Impiego 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Trieste 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Udine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Cividale del Friuli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Cervignano del Friuli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Latisana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Tolmezzo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Pontebba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Gemona del Friuli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Codroipo</a:t>
            </a:r>
          </a:p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Font typeface="Symbol" pitchFamily="18" charset="2"/>
              <a:buNone/>
              <a:defRPr/>
            </a:pPr>
            <a:endParaRPr lang="it-IT" altLang="it-IT" sz="600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Font typeface="Symbol" pitchFamily="18" charset="2"/>
              <a:buNone/>
              <a:defRPr/>
            </a:pPr>
            <a:r>
              <a:rPr lang="it-IT" altLang="it-IT" sz="1800" b="1" dirty="0">
                <a:solidFill>
                  <a:schemeClr val="tx1"/>
                </a:solidFill>
                <a:latin typeface="DecimaWE Rg" panose="02000000000000000000" pitchFamily="2" charset="0"/>
              </a:rPr>
              <a:t>2 sportelli locali 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Lignano Sabbiado</a:t>
            </a:r>
            <a:r>
              <a:rPr lang="it-IT" altLang="it-IT" sz="1200" dirty="0">
                <a:solidFill>
                  <a:schemeClr val="tx1"/>
                </a:solidFill>
                <a:latin typeface="DecimaWE Rg" panose="02000000000000000000" pitchFamily="2" charset="0"/>
              </a:rPr>
              <a:t>ro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solidFill>
                  <a:schemeClr val="tx1"/>
                </a:solidFill>
                <a:latin typeface="DecimaWE Rg" panose="02000000000000000000" pitchFamily="2" charset="0"/>
              </a:rPr>
              <a:t>Grado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 flipH="1">
            <a:off x="2411760" y="2924944"/>
            <a:ext cx="2007840" cy="353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Font typeface="Symbol" pitchFamily="18" charset="2"/>
              <a:buNone/>
              <a:defRPr/>
            </a:pPr>
            <a:r>
              <a:rPr lang="it-IT" altLang="it-IT" sz="1100" b="1" dirty="0">
                <a:solidFill>
                  <a:schemeClr val="tx1"/>
                </a:solidFill>
              </a:rPr>
              <a:t> </a:t>
            </a:r>
            <a:endParaRPr lang="it-IT" altLang="it-IT" sz="1100" b="1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San Daniele del Friuli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Tarcento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Pordenone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Maniago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Sacile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San Vito al Tagliamento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Spilimbergo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Gorizia</a:t>
            </a:r>
          </a:p>
          <a:p>
            <a:pPr eaLnBrk="1" fontAlgn="auto" hangingPunct="1">
              <a:spcBef>
                <a:spcPts val="200"/>
              </a:spcBef>
              <a:buClr>
                <a:srgbClr val="073E87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300" dirty="0">
                <a:solidFill>
                  <a:schemeClr val="tx1"/>
                </a:solidFill>
                <a:latin typeface="DecimaWE Rg" panose="02000000000000000000" pitchFamily="2" charset="0"/>
              </a:rPr>
              <a:t>Monfalcone</a:t>
            </a:r>
          </a:p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None/>
              <a:defRPr/>
            </a:pPr>
            <a:endParaRPr lang="it-IT" altLang="it-IT" sz="600" b="1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marL="0" indent="0" eaLnBrk="1" fontAlgn="auto" hangingPunct="1">
              <a:spcBef>
                <a:spcPts val="200"/>
              </a:spcBef>
              <a:buClr>
                <a:srgbClr val="073E87"/>
              </a:buClr>
              <a:buNone/>
              <a:defRPr/>
            </a:pPr>
            <a:r>
              <a:rPr lang="it-IT" altLang="it-IT" sz="1300" b="1" dirty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</a:p>
        </p:txBody>
      </p:sp>
      <p:sp>
        <p:nvSpPr>
          <p:cNvPr id="10" name="CasellaDiTesto 4">
            <a:extLst>
              <a:ext uri="{FF2B5EF4-FFF2-40B4-BE49-F238E27FC236}">
                <a16:creationId xmlns:a16="http://schemas.microsoft.com/office/drawing/2014/main" id="{DFD467F9-A15C-F242-A6C1-1678830D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94398"/>
            <a:ext cx="7253389" cy="11182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hangingPunct="1">
              <a:lnSpc>
                <a:spcPts val="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5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rebuchet MS" pitchFamily="34" charset="0"/>
                <a:cs typeface="Calibri" pitchFamily="34" charset="0"/>
              </a:rPr>
              <a:t>I CENTRI PER L’IMPIEGO</a:t>
            </a:r>
          </a:p>
          <a:p>
            <a:pPr hangingPunct="1">
              <a:lnSpc>
                <a:spcPts val="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55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rebuchet MS" pitchFamily="34" charset="0"/>
                <a:cs typeface="Calibri" pitchFamily="34" charset="0"/>
              </a:rPr>
              <a:t>		</a:t>
            </a:r>
            <a:r>
              <a:rPr lang="it-IT" sz="35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rPr>
              <a:t>IN FRIULI VENEZIA GIULIA</a:t>
            </a:r>
          </a:p>
        </p:txBody>
      </p:sp>
    </p:spTree>
    <p:extLst>
      <p:ext uri="{BB962C8B-B14F-4D97-AF65-F5344CB8AC3E}">
        <p14:creationId xmlns:p14="http://schemas.microsoft.com/office/powerpoint/2010/main" val="99534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440714"/>
            <a:ext cx="5452997" cy="37440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4838964" y="1978271"/>
            <a:ext cx="3065129" cy="448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2506" y="2088258"/>
            <a:ext cx="4201470" cy="4062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sz="1800" b="1" dirty="0" smtClean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PERMESSO </a:t>
            </a:r>
            <a:r>
              <a:rPr lang="it-IT" sz="1800" b="1" dirty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 </a:t>
            </a:r>
            <a:endParaRPr lang="it-IT" sz="1800" b="1" dirty="0" smtClean="0">
              <a:solidFill>
                <a:schemeClr val="tx1"/>
              </a:solidFill>
              <a:latin typeface="DecimaWE Rg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1800" b="1" dirty="0" smtClean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MOTIVI </a:t>
            </a:r>
            <a:r>
              <a:rPr lang="it-IT" sz="1800" b="1" dirty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FAMILIARI </a:t>
            </a:r>
            <a:endParaRPr lang="it-IT" sz="1800" b="1" dirty="0" smtClean="0">
              <a:solidFill>
                <a:schemeClr val="tx1"/>
              </a:solidFill>
              <a:latin typeface="DecimaWE Rg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1800" b="1" dirty="0" smtClean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it-IT" sz="1800" b="1" dirty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COESIONE FAMILIARE</a:t>
            </a:r>
            <a:r>
              <a:rPr lang="it-IT" sz="1800" b="1" dirty="0" smtClean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(</a:t>
            </a:r>
            <a:r>
              <a:rPr lang="en-US" sz="18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deve</a:t>
            </a:r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essere</a:t>
            </a:r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richiesto</a:t>
            </a:r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entro</a:t>
            </a:r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8 </a:t>
            </a:r>
            <a:r>
              <a:rPr lang="en-US" sz="18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giorni</a:t>
            </a:r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dall’ingresso</a:t>
            </a:r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in Italia</a:t>
            </a:r>
            <a:r>
              <a:rPr lang="en-US" sz="18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)</a:t>
            </a:r>
            <a:endParaRPr lang="en-US" sz="1800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r>
              <a:rPr lang="en-US" sz="14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Durata</a:t>
            </a:r>
            <a:r>
              <a:rPr lang="en-US" sz="1400" b="1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: </a:t>
            </a:r>
            <a:r>
              <a:rPr lang="it-IT" sz="1400" dirty="0">
                <a:latin typeface="DecimaWE Rg" panose="02000000000000000000" pitchFamily="2" charset="0"/>
              </a:rPr>
              <a:t>Il permesso di soggiorno per motivi familiari ha la stessa durata </a:t>
            </a:r>
            <a:r>
              <a:rPr lang="it-IT" sz="1400" dirty="0" smtClean="0">
                <a:latin typeface="DecimaWE Rg" panose="02000000000000000000" pitchFamily="2" charset="0"/>
              </a:rPr>
              <a:t>del permesso </a:t>
            </a:r>
            <a:r>
              <a:rPr lang="it-IT" sz="1400" dirty="0">
                <a:latin typeface="DecimaWE Rg" panose="02000000000000000000" pitchFamily="2" charset="0"/>
              </a:rPr>
              <a:t>di soggiorno del familiare straniero in possesso dei requisiti </a:t>
            </a:r>
            <a:r>
              <a:rPr lang="it-IT" sz="1400" dirty="0" smtClean="0">
                <a:latin typeface="DecimaWE Rg" panose="02000000000000000000" pitchFamily="2" charset="0"/>
              </a:rPr>
              <a:t>per il ricongiungimento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; è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rinnovabile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. 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b="1" dirty="0">
                <a:latin typeface="DecimaWE Rg" panose="02000000000000000000" pitchFamily="2" charset="0"/>
              </a:rPr>
              <a:t>CHE COSA PUOI FARE: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err="1" smtClean="0">
                <a:latin typeface="DecimaWE Rg" panose="02000000000000000000" pitchFamily="2" charset="0"/>
              </a:rPr>
              <a:t>Firmare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>
                <a:latin typeface="DecimaWE Rg" panose="02000000000000000000" pitchFamily="2" charset="0"/>
              </a:rPr>
              <a:t>un </a:t>
            </a:r>
            <a:r>
              <a:rPr lang="en-US" sz="1400" dirty="0" err="1">
                <a:latin typeface="DecimaWE Rg" panose="02000000000000000000" pitchFamily="2" charset="0"/>
              </a:rPr>
              <a:t>contratto</a:t>
            </a:r>
            <a:r>
              <a:rPr lang="en-US" sz="1400" dirty="0">
                <a:latin typeface="DecimaWE Rg" panose="02000000000000000000" pitchFamily="2" charset="0"/>
              </a:rPr>
              <a:t> di </a:t>
            </a:r>
            <a:r>
              <a:rPr lang="en-US" sz="1400" dirty="0" err="1">
                <a:latin typeface="DecimaWE Rg" panose="02000000000000000000" pitchFamily="2" charset="0"/>
              </a:rPr>
              <a:t>lavoro</a:t>
            </a:r>
            <a:r>
              <a:rPr lang="en-US" sz="1400" dirty="0">
                <a:latin typeface="DecimaWE Rg" panose="02000000000000000000" pitchFamily="2" charset="0"/>
              </a:rPr>
              <a:t> o </a:t>
            </a:r>
            <a:r>
              <a:rPr lang="en-US" sz="1400" dirty="0" err="1">
                <a:latin typeface="DecimaWE Rg" panose="02000000000000000000" pitchFamily="2" charset="0"/>
              </a:rPr>
              <a:t>avviare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un’attività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autonoma</a:t>
            </a:r>
            <a:endParaRPr lang="en-US" sz="1400" dirty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err="1">
                <a:latin typeface="DecimaWE Rg" panose="02000000000000000000" pitchFamily="2" charset="0"/>
              </a:rPr>
              <a:t>Registrati</a:t>
            </a:r>
            <a:r>
              <a:rPr lang="en-US" sz="1400" dirty="0">
                <a:latin typeface="DecimaWE Rg" panose="02000000000000000000" pitchFamily="2" charset="0"/>
              </a:rPr>
              <a:t> al </a:t>
            </a:r>
            <a:r>
              <a:rPr lang="en-US" sz="1400" dirty="0" err="1">
                <a:latin typeface="DecimaWE Rg" panose="02000000000000000000" pitchFamily="2" charset="0"/>
              </a:rPr>
              <a:t>centro</a:t>
            </a:r>
            <a:r>
              <a:rPr lang="en-US" sz="1400" dirty="0">
                <a:latin typeface="DecimaWE Rg" panose="02000000000000000000" pitchFamily="2" charset="0"/>
              </a:rPr>
              <a:t> per </a:t>
            </a:r>
            <a:r>
              <a:rPr lang="en-US" sz="1400" dirty="0" err="1">
                <a:latin typeface="DecimaWE Rg" panose="02000000000000000000" pitchFamily="2" charset="0"/>
              </a:rPr>
              <a:t>l’impiego</a:t>
            </a:r>
            <a:endParaRPr lang="it-IT" sz="1400" dirty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dirty="0">
                <a:latin typeface="DecimaWE Rg" panose="02000000000000000000" pitchFamily="2" charset="0"/>
              </a:rPr>
              <a:t>Accedere all’assistenza sanitaria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dirty="0">
                <a:latin typeface="DecimaWE Rg" panose="02000000000000000000" pitchFamily="2" charset="0"/>
              </a:rPr>
              <a:t>Accedere all’istruzione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Ottenere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il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codice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fiscale</a:t>
            </a:r>
            <a:endParaRPr lang="en-US" sz="1400" dirty="0">
              <a:solidFill>
                <a:schemeClr val="tx1"/>
              </a:solidFill>
              <a:latin typeface="DecimaWE Rg" panose="02000000000000000000" pitchFamily="2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30" name="Title 1"/>
          <p:cNvSpPr txBox="1">
            <a:spLocks/>
          </p:cNvSpPr>
          <p:nvPr/>
        </p:nvSpPr>
        <p:spPr>
          <a:xfrm>
            <a:off x="303388" y="188640"/>
            <a:ext cx="8385395" cy="12806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3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ACCESSO AL MERCATO DEL LAVORO E ALLE POLITICHE ATTIVE </a:t>
            </a:r>
            <a:r>
              <a:rPr lang="it-IT" sz="3500" b="1" cap="all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UNA PANORAMICA SUI PERMESSI DI SOGGIORNO</a:t>
            </a:r>
            <a:endParaRPr lang="it-IT" sz="3500" b="1" cap="all" dirty="0">
              <a:solidFill>
                <a:schemeClr val="tx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82284" y="1763640"/>
            <a:ext cx="4006499" cy="2386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800" b="1" dirty="0" smtClean="0"/>
              <a:t>INGRESSO SENZA VISTO</a:t>
            </a:r>
            <a:endParaRPr lang="it-IT" sz="1800" b="1" dirty="0"/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endParaRPr lang="it-IT" sz="1400" dirty="0" smtClean="0"/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dirty="0" smtClean="0"/>
              <a:t>Durata: </a:t>
            </a:r>
            <a:r>
              <a:rPr lang="it-IT" sz="1400" b="1" dirty="0"/>
              <a:t>90 </a:t>
            </a:r>
            <a:r>
              <a:rPr lang="it-IT" sz="1400" b="1" dirty="0" smtClean="0"/>
              <a:t>giorni</a:t>
            </a:r>
            <a:endParaRPr lang="it-IT" sz="1400" b="1" dirty="0"/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b="1" dirty="0" smtClean="0"/>
              <a:t>CHE COSA PUOI FARE: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dirty="0" smtClean="0"/>
              <a:t>Accedere all’assistenza sanitaria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dirty="0" smtClean="0"/>
              <a:t>Accedere all’istruzione</a:t>
            </a:r>
            <a:endParaRPr lang="it-IT" sz="1400" dirty="0"/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b="1" dirty="0" smtClean="0"/>
              <a:t>CHE COSA NON PUOI FARE: 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err="1" smtClean="0"/>
              <a:t>Firmare</a:t>
            </a:r>
            <a:r>
              <a:rPr lang="en-US" sz="1400" dirty="0" smtClean="0"/>
              <a:t> un </a:t>
            </a:r>
            <a:r>
              <a:rPr lang="en-US" sz="1400" dirty="0" err="1" smtClean="0"/>
              <a:t>contratto</a:t>
            </a:r>
            <a:r>
              <a:rPr lang="en-US" sz="1400" dirty="0" smtClean="0"/>
              <a:t> di </a:t>
            </a:r>
            <a:r>
              <a:rPr lang="en-US" sz="1400" dirty="0" err="1" smtClean="0"/>
              <a:t>lavoro</a:t>
            </a:r>
            <a:r>
              <a:rPr lang="en-US" sz="1400" dirty="0" smtClean="0"/>
              <a:t> o </a:t>
            </a:r>
            <a:r>
              <a:rPr lang="en-US" sz="1400" dirty="0" err="1" smtClean="0"/>
              <a:t>avviare</a:t>
            </a:r>
            <a:r>
              <a:rPr lang="en-US" sz="1400" dirty="0" smtClean="0"/>
              <a:t> </a:t>
            </a:r>
            <a:r>
              <a:rPr lang="en-US" sz="1400" dirty="0" err="1" smtClean="0"/>
              <a:t>un’attività</a:t>
            </a:r>
            <a:r>
              <a:rPr lang="en-US" sz="1400" dirty="0" smtClean="0"/>
              <a:t> </a:t>
            </a:r>
            <a:r>
              <a:rPr lang="en-US" sz="1400" dirty="0" err="1" smtClean="0"/>
              <a:t>autonoma</a:t>
            </a:r>
            <a:endParaRPr lang="en-US" sz="1400" dirty="0" smtClean="0"/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err="1" smtClean="0"/>
              <a:t>Registrati</a:t>
            </a:r>
            <a:r>
              <a:rPr lang="en-US" sz="1400" dirty="0" smtClean="0"/>
              <a:t> al </a:t>
            </a:r>
            <a:r>
              <a:rPr lang="en-US" sz="1400" dirty="0" err="1" smtClean="0"/>
              <a:t>centro</a:t>
            </a:r>
            <a:r>
              <a:rPr lang="en-US" sz="1400" dirty="0" smtClean="0"/>
              <a:t> per </a:t>
            </a:r>
            <a:r>
              <a:rPr lang="en-US" sz="1400" dirty="0" err="1" smtClean="0"/>
              <a:t>l’impiego</a:t>
            </a:r>
            <a:endParaRPr lang="it-IT" sz="1400" dirty="0"/>
          </a:p>
        </p:txBody>
      </p:sp>
      <p:sp>
        <p:nvSpPr>
          <p:cNvPr id="31" name="Pentagono 30"/>
          <p:cNvSpPr/>
          <p:nvPr/>
        </p:nvSpPr>
        <p:spPr>
          <a:xfrm rot="10800000">
            <a:off x="8202983" y="1596544"/>
            <a:ext cx="971600" cy="763454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Pentagono 31"/>
          <p:cNvSpPr/>
          <p:nvPr/>
        </p:nvSpPr>
        <p:spPr>
          <a:xfrm>
            <a:off x="-10180" y="1913299"/>
            <a:ext cx="887067" cy="763454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4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4838964" y="1978271"/>
            <a:ext cx="3065129" cy="448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3707" y="1700808"/>
            <a:ext cx="2937587" cy="3921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RICHIESTA </a:t>
            </a:r>
            <a:r>
              <a:rPr lang="it-IT" sz="1800" b="1" dirty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ASILO POLITICO – ATTIVITA’ </a:t>
            </a:r>
            <a:r>
              <a:rPr lang="it-IT" sz="1800" b="1" dirty="0" smtClean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LAVORATIVA</a:t>
            </a:r>
            <a:r>
              <a:rPr lang="en-US" sz="1800" b="1" dirty="0" smtClean="0">
                <a:solidFill>
                  <a:schemeClr val="tx1"/>
                </a:solidFill>
                <a:latin typeface="DecimaWE Rg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1800" b="1" dirty="0">
              <a:solidFill>
                <a:schemeClr val="tx1"/>
              </a:solidFill>
              <a:latin typeface="DecimaWE Rg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DecimaWE Rg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Durata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: 6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mesi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rinnovabile</a:t>
            </a:r>
            <a:endParaRPr lang="en-US" sz="1400" dirty="0" smtClean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(in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attesa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dell’esito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delle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procedura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 di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esame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)</a:t>
            </a:r>
            <a:endParaRPr lang="en-US" sz="1400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endParaRPr lang="it-IT" sz="1400" b="1" dirty="0" smtClean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b="1" dirty="0"/>
              <a:t>CHE COSA PUOI FARE: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err="1">
                <a:latin typeface="DecimaWE Rg" panose="02000000000000000000" pitchFamily="2" charset="0"/>
              </a:rPr>
              <a:t>Firmare</a:t>
            </a:r>
            <a:r>
              <a:rPr lang="en-US" sz="1400" dirty="0">
                <a:latin typeface="DecimaWE Rg" panose="02000000000000000000" pitchFamily="2" charset="0"/>
              </a:rPr>
              <a:t> un </a:t>
            </a:r>
            <a:r>
              <a:rPr lang="en-US" sz="1400" dirty="0" err="1">
                <a:latin typeface="DecimaWE Rg" panose="02000000000000000000" pitchFamily="2" charset="0"/>
              </a:rPr>
              <a:t>contratto</a:t>
            </a:r>
            <a:r>
              <a:rPr lang="en-US" sz="1400" dirty="0">
                <a:latin typeface="DecimaWE Rg" panose="02000000000000000000" pitchFamily="2" charset="0"/>
              </a:rPr>
              <a:t> di </a:t>
            </a:r>
            <a:r>
              <a:rPr lang="en-US" sz="1400" dirty="0" err="1">
                <a:latin typeface="DecimaWE Rg" panose="02000000000000000000" pitchFamily="2" charset="0"/>
              </a:rPr>
              <a:t>lavoro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smtClean="0">
                <a:latin typeface="DecimaWE Rg" panose="02000000000000000000" pitchFamily="2" charset="0"/>
              </a:rPr>
              <a:t>o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avviare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un’attività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autonoma</a:t>
            </a:r>
            <a:r>
              <a:rPr lang="en-US" sz="1400" dirty="0" smtClean="0">
                <a:latin typeface="DecimaWE Rg" panose="02000000000000000000" pitchFamily="2" charset="0"/>
              </a:rPr>
              <a:t>, </a:t>
            </a: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err="1" smtClean="0">
                <a:latin typeface="DecimaWE Rg" panose="02000000000000000000" pitchFamily="2" charset="0"/>
              </a:rPr>
              <a:t>trascorsi</a:t>
            </a:r>
            <a:r>
              <a:rPr lang="en-US" sz="1400" dirty="0" smtClean="0">
                <a:latin typeface="DecimaWE Rg" panose="02000000000000000000" pitchFamily="2" charset="0"/>
              </a:rPr>
              <a:t> 60 </a:t>
            </a:r>
            <a:r>
              <a:rPr lang="en-US" sz="1400" dirty="0" err="1" smtClean="0">
                <a:latin typeface="DecimaWE Rg" panose="02000000000000000000" pitchFamily="2" charset="0"/>
              </a:rPr>
              <a:t>giorni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dalla</a:t>
            </a:r>
            <a:r>
              <a:rPr lang="en-US" sz="1400" dirty="0" smtClean="0">
                <a:latin typeface="DecimaWE Rg" panose="02000000000000000000" pitchFamily="2" charset="0"/>
              </a:rPr>
              <a:t> data di </a:t>
            </a:r>
            <a:r>
              <a:rPr lang="en-US" sz="1400" dirty="0" err="1" smtClean="0">
                <a:latin typeface="DecimaWE Rg" panose="02000000000000000000" pitchFamily="2" charset="0"/>
              </a:rPr>
              <a:t>presentazione</a:t>
            </a:r>
            <a:r>
              <a:rPr lang="en-US" sz="1400" dirty="0" smtClean="0">
                <a:latin typeface="DecimaWE Rg" panose="02000000000000000000" pitchFamily="2" charset="0"/>
              </a:rPr>
              <a:t> della </a:t>
            </a:r>
            <a:r>
              <a:rPr lang="en-US" sz="1400" dirty="0" err="1" smtClean="0">
                <a:latin typeface="DecimaWE Rg" panose="02000000000000000000" pitchFamily="2" charset="0"/>
              </a:rPr>
              <a:t>domanda</a:t>
            </a:r>
            <a:r>
              <a:rPr lang="en-US" sz="1400" dirty="0" smtClean="0">
                <a:latin typeface="DecimaWE Rg" panose="02000000000000000000" pitchFamily="2" charset="0"/>
              </a:rPr>
              <a:t>;</a:t>
            </a:r>
            <a:endParaRPr lang="en-US" sz="1400" dirty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en-US" sz="1400" dirty="0" err="1">
                <a:latin typeface="DecimaWE Rg" panose="02000000000000000000" pitchFamily="2" charset="0"/>
              </a:rPr>
              <a:t>Registrati</a:t>
            </a:r>
            <a:r>
              <a:rPr lang="en-US" sz="1400" dirty="0">
                <a:latin typeface="DecimaWE Rg" panose="02000000000000000000" pitchFamily="2" charset="0"/>
              </a:rPr>
              <a:t> al </a:t>
            </a:r>
            <a:r>
              <a:rPr lang="en-US" sz="1400" dirty="0" err="1">
                <a:latin typeface="DecimaWE Rg" panose="02000000000000000000" pitchFamily="2" charset="0"/>
              </a:rPr>
              <a:t>centro</a:t>
            </a:r>
            <a:r>
              <a:rPr lang="en-US" sz="1400" dirty="0">
                <a:latin typeface="DecimaWE Rg" panose="02000000000000000000" pitchFamily="2" charset="0"/>
              </a:rPr>
              <a:t> per </a:t>
            </a:r>
            <a:r>
              <a:rPr lang="en-US" sz="1400" dirty="0" err="1" smtClean="0">
                <a:latin typeface="DecimaWE Rg" panose="02000000000000000000" pitchFamily="2" charset="0"/>
              </a:rPr>
              <a:t>l’impiego</a:t>
            </a:r>
            <a:r>
              <a:rPr lang="en-US" sz="1400" dirty="0" smtClean="0">
                <a:latin typeface="DecimaWE Rg" panose="02000000000000000000" pitchFamily="2" charset="0"/>
              </a:rPr>
              <a:t>;</a:t>
            </a:r>
            <a:endParaRPr lang="it-IT" sz="1400" dirty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dirty="0">
                <a:latin typeface="DecimaWE Rg" panose="02000000000000000000" pitchFamily="2" charset="0"/>
              </a:rPr>
              <a:t>Accedere all’assistenza </a:t>
            </a:r>
            <a:r>
              <a:rPr lang="it-IT" sz="1400" dirty="0" smtClean="0">
                <a:latin typeface="DecimaWE Rg" panose="02000000000000000000" pitchFamily="2" charset="0"/>
              </a:rPr>
              <a:t>sanitaria;</a:t>
            </a:r>
            <a:endParaRPr lang="it-IT" sz="1400" dirty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dirty="0">
                <a:latin typeface="DecimaWE Rg" panose="02000000000000000000" pitchFamily="2" charset="0"/>
              </a:rPr>
              <a:t>Accedere </a:t>
            </a:r>
            <a:r>
              <a:rPr lang="it-IT" sz="1400" dirty="0" smtClean="0">
                <a:latin typeface="DecimaWE Rg" panose="02000000000000000000" pitchFamily="2" charset="0"/>
              </a:rPr>
              <a:t>all’istruzione;</a:t>
            </a:r>
            <a:endParaRPr lang="it-IT" sz="1400" dirty="0">
              <a:latin typeface="DecimaWE Rg" panose="02000000000000000000" pitchFamily="2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DecimaWE Rg" panose="02000000000000000000" pitchFamily="2" charset="0"/>
              </a:rPr>
              <a:t>Ottenere</a:t>
            </a:r>
            <a:r>
              <a:rPr lang="en-US" sz="1400" dirty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ecimaWE Rg" panose="02000000000000000000" pitchFamily="2" charset="0"/>
              </a:rPr>
              <a:t>il</a:t>
            </a:r>
            <a:r>
              <a:rPr lang="en-US" sz="1400" dirty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DecimaWE Rg" panose="02000000000000000000" pitchFamily="2" charset="0"/>
              </a:rPr>
              <a:t>codice</a:t>
            </a:r>
            <a:r>
              <a:rPr lang="en-US" sz="1400" dirty="0">
                <a:solidFill>
                  <a:schemeClr val="tx1"/>
                </a:solidFill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DecimaWE Rg" panose="02000000000000000000" pitchFamily="2" charset="0"/>
              </a:rPr>
              <a:t>fiscale</a:t>
            </a:r>
            <a:r>
              <a:rPr lang="en-US" sz="1400" dirty="0" smtClean="0">
                <a:solidFill>
                  <a:schemeClr val="tx1"/>
                </a:solidFill>
                <a:latin typeface="DecimaWE Rg" panose="02000000000000000000" pitchFamily="2" charset="0"/>
              </a:rPr>
              <a:t>;</a:t>
            </a:r>
            <a:endParaRPr lang="en-US" sz="1400" dirty="0">
              <a:solidFill>
                <a:schemeClr val="tx1"/>
              </a:solidFill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endParaRPr lang="it-IT" sz="1400" dirty="0">
              <a:solidFill>
                <a:schemeClr val="tx1"/>
              </a:solidFill>
              <a:latin typeface="DecimaWE Rg" panose="02000000000000000000" pitchFamily="2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464199" y="1700808"/>
            <a:ext cx="5359887" cy="136815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b="1" dirty="0" smtClean="0">
                <a:latin typeface="DecimaWE Rg" panose="02000000000000000000" pitchFamily="2" charset="0"/>
              </a:rPr>
              <a:t>ASILO POLITICO</a:t>
            </a:r>
            <a:endParaRPr lang="it-IT" sz="1400" b="1" dirty="0">
              <a:latin typeface="DecimaWE Rg" panose="02000000000000000000" pitchFamily="2" charset="0"/>
            </a:endParaRPr>
          </a:p>
          <a:p>
            <a:r>
              <a:rPr lang="it-IT" sz="1400" b="1" dirty="0" smtClean="0">
                <a:latin typeface="DecimaWE Rg" panose="02000000000000000000" pitchFamily="2" charset="0"/>
              </a:rPr>
              <a:t>Durata: </a:t>
            </a:r>
            <a:r>
              <a:rPr lang="it-IT" sz="1400" dirty="0" smtClean="0">
                <a:latin typeface="DecimaWE Rg" panose="02000000000000000000" pitchFamily="2" charset="0"/>
              </a:rPr>
              <a:t>5 anni, rinnovo automatico</a:t>
            </a:r>
            <a:endParaRPr lang="it-IT" sz="1400" b="1" dirty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b="1" dirty="0"/>
              <a:t>CHE COSA PUOI FARE:</a:t>
            </a:r>
          </a:p>
          <a:p>
            <a:r>
              <a:rPr lang="en-US" sz="1400" dirty="0" err="1" smtClean="0">
                <a:latin typeface="DecimaWE Rg" panose="02000000000000000000" pitchFamily="2" charset="0"/>
              </a:rPr>
              <a:t>Accesso</a:t>
            </a:r>
            <a:r>
              <a:rPr lang="en-US" sz="1400" dirty="0" smtClean="0">
                <a:latin typeface="DecimaWE Rg" panose="02000000000000000000" pitchFamily="2" charset="0"/>
              </a:rPr>
              <a:t> al </a:t>
            </a:r>
            <a:r>
              <a:rPr lang="en-US" sz="1400" dirty="0" err="1" smtClean="0">
                <a:latin typeface="DecimaWE Rg" panose="02000000000000000000" pitchFamily="2" charset="0"/>
              </a:rPr>
              <a:t>lavoro</a:t>
            </a:r>
            <a:r>
              <a:rPr lang="en-US" sz="1400" dirty="0" smtClean="0">
                <a:latin typeface="DecimaWE Rg" panose="02000000000000000000" pitchFamily="2" charset="0"/>
              </a:rPr>
              <a:t> (</a:t>
            </a:r>
            <a:r>
              <a:rPr lang="en-US" sz="1400" dirty="0" err="1" smtClean="0">
                <a:latin typeface="DecimaWE Rg" panose="02000000000000000000" pitchFamily="2" charset="0"/>
              </a:rPr>
              <a:t>può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essere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convertito</a:t>
            </a:r>
            <a:r>
              <a:rPr lang="en-US" sz="1400" dirty="0" smtClean="0">
                <a:latin typeface="DecimaWE Rg" panose="02000000000000000000" pitchFamily="2" charset="0"/>
              </a:rPr>
              <a:t> in </a:t>
            </a:r>
            <a:r>
              <a:rPr lang="en-US" sz="1400" dirty="0" err="1" smtClean="0">
                <a:latin typeface="DecimaWE Rg" panose="02000000000000000000" pitchFamily="2" charset="0"/>
              </a:rPr>
              <a:t>permesso</a:t>
            </a:r>
            <a:r>
              <a:rPr lang="en-US" sz="1400" dirty="0" smtClean="0">
                <a:latin typeface="DecimaWE Rg" panose="02000000000000000000" pitchFamily="2" charset="0"/>
              </a:rPr>
              <a:t> per Lavoro, ma </a:t>
            </a:r>
            <a:r>
              <a:rPr lang="en-US" sz="1400" dirty="0" err="1" smtClean="0">
                <a:latin typeface="DecimaWE Rg" panose="02000000000000000000" pitchFamily="2" charset="0"/>
              </a:rPr>
              <a:t>si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perde</a:t>
            </a:r>
            <a:r>
              <a:rPr lang="en-US" sz="1400" dirty="0" smtClean="0">
                <a:latin typeface="DecimaWE Rg" panose="02000000000000000000" pitchFamily="2" charset="0"/>
              </a:rPr>
              <a:t> lo status di </a:t>
            </a:r>
            <a:r>
              <a:rPr lang="en-US" sz="1400" dirty="0" err="1" smtClean="0">
                <a:latin typeface="DecimaWE Rg" panose="02000000000000000000" pitchFamily="2" charset="0"/>
              </a:rPr>
              <a:t>rifugiato</a:t>
            </a:r>
            <a:r>
              <a:rPr lang="en-US" sz="1400" dirty="0" smtClean="0">
                <a:latin typeface="DecimaWE Rg" panose="02000000000000000000" pitchFamily="2" charset="0"/>
              </a:rPr>
              <a:t>)</a:t>
            </a:r>
          </a:p>
          <a:p>
            <a:r>
              <a:rPr lang="en-US" sz="1400" dirty="0" err="1" smtClean="0">
                <a:latin typeface="DecimaWE Rg" panose="02000000000000000000" pitchFamily="2" charset="0"/>
              </a:rPr>
              <a:t>Accesso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alla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sanità</a:t>
            </a:r>
            <a:r>
              <a:rPr lang="en-US" sz="1400" dirty="0" smtClean="0">
                <a:latin typeface="DecimaWE Rg" panose="02000000000000000000" pitchFamily="2" charset="0"/>
              </a:rPr>
              <a:t> e </a:t>
            </a:r>
            <a:r>
              <a:rPr lang="en-US" sz="1400" dirty="0" err="1" smtClean="0">
                <a:latin typeface="DecimaWE Rg" panose="02000000000000000000" pitchFamily="2" charset="0"/>
              </a:rPr>
              <a:t>all’istruzione</a:t>
            </a:r>
            <a:endParaRPr lang="it-IT" sz="1400" dirty="0">
              <a:latin typeface="DecimaWE Rg" panose="02000000000000000000" pitchFamily="2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464197" y="3205415"/>
            <a:ext cx="5359887" cy="144866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b="1" dirty="0" smtClean="0">
                <a:latin typeface="DecimaWE Rg" panose="02000000000000000000" pitchFamily="2" charset="0"/>
              </a:rPr>
              <a:t>PROTEZIONE SUSSIDIARIA</a:t>
            </a:r>
            <a:endParaRPr lang="it-IT" sz="1400" dirty="0">
              <a:latin typeface="DecimaWE Rg" panose="02000000000000000000" pitchFamily="2" charset="0"/>
            </a:endParaRPr>
          </a:p>
          <a:p>
            <a:r>
              <a:rPr lang="it-IT" sz="1400" b="1" dirty="0" smtClean="0">
                <a:latin typeface="DecimaWE Rg" panose="02000000000000000000" pitchFamily="2" charset="0"/>
              </a:rPr>
              <a:t>Durata: </a:t>
            </a:r>
            <a:r>
              <a:rPr lang="it-IT" sz="1400" dirty="0" smtClean="0">
                <a:latin typeface="DecimaWE Rg" panose="02000000000000000000" pitchFamily="2" charset="0"/>
              </a:rPr>
              <a:t>5 anni, rinnovo dopo la valutazione della Commissione per i Rifugiati</a:t>
            </a:r>
            <a:endParaRPr lang="it-IT" sz="1400" dirty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b="1" dirty="0"/>
              <a:t>CHE COSA PUOI FARE:</a:t>
            </a:r>
          </a:p>
          <a:p>
            <a:r>
              <a:rPr lang="en-US" sz="1400" dirty="0" err="1" smtClean="0">
                <a:latin typeface="DecimaWE Rg" panose="02000000000000000000" pitchFamily="2" charset="0"/>
              </a:rPr>
              <a:t>Accesso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>
                <a:latin typeface="DecimaWE Rg" panose="02000000000000000000" pitchFamily="2" charset="0"/>
              </a:rPr>
              <a:t>al </a:t>
            </a:r>
            <a:r>
              <a:rPr lang="en-US" sz="1400" dirty="0" err="1" smtClean="0">
                <a:latin typeface="DecimaWE Rg" panose="02000000000000000000" pitchFamily="2" charset="0"/>
              </a:rPr>
              <a:t>lavoro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>
                <a:latin typeface="DecimaWE Rg" panose="02000000000000000000" pitchFamily="2" charset="0"/>
              </a:rPr>
              <a:t>(</a:t>
            </a:r>
            <a:r>
              <a:rPr lang="en-US" sz="1400" dirty="0" err="1">
                <a:latin typeface="DecimaWE Rg" panose="02000000000000000000" pitchFamily="2" charset="0"/>
              </a:rPr>
              <a:t>può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essere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convertito</a:t>
            </a:r>
            <a:r>
              <a:rPr lang="en-US" sz="1400" dirty="0">
                <a:latin typeface="DecimaWE Rg" panose="02000000000000000000" pitchFamily="2" charset="0"/>
              </a:rPr>
              <a:t> in </a:t>
            </a:r>
            <a:r>
              <a:rPr lang="en-US" sz="1400" dirty="0" err="1">
                <a:latin typeface="DecimaWE Rg" panose="02000000000000000000" pitchFamily="2" charset="0"/>
              </a:rPr>
              <a:t>permesso</a:t>
            </a:r>
            <a:r>
              <a:rPr lang="en-US" sz="1400" dirty="0">
                <a:latin typeface="DecimaWE Rg" panose="02000000000000000000" pitchFamily="2" charset="0"/>
              </a:rPr>
              <a:t> per Lavoro, ma </a:t>
            </a:r>
            <a:r>
              <a:rPr lang="en-US" sz="1400" dirty="0" err="1">
                <a:latin typeface="DecimaWE Rg" panose="02000000000000000000" pitchFamily="2" charset="0"/>
              </a:rPr>
              <a:t>si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perde</a:t>
            </a:r>
            <a:r>
              <a:rPr lang="en-US" sz="1400" dirty="0">
                <a:latin typeface="DecimaWE Rg" panose="02000000000000000000" pitchFamily="2" charset="0"/>
              </a:rPr>
              <a:t> lo status di </a:t>
            </a:r>
            <a:r>
              <a:rPr lang="en-US" sz="1400" dirty="0" err="1">
                <a:latin typeface="DecimaWE Rg" panose="02000000000000000000" pitchFamily="2" charset="0"/>
              </a:rPr>
              <a:t>rifugiato</a:t>
            </a:r>
            <a:r>
              <a:rPr lang="en-US" sz="1400" dirty="0">
                <a:latin typeface="DecimaWE Rg" panose="02000000000000000000" pitchFamily="2" charset="0"/>
              </a:rPr>
              <a:t>)</a:t>
            </a:r>
          </a:p>
          <a:p>
            <a:r>
              <a:rPr lang="en-US" sz="1400" dirty="0" err="1">
                <a:latin typeface="DecimaWE Rg" panose="02000000000000000000" pitchFamily="2" charset="0"/>
              </a:rPr>
              <a:t>Accesso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alla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sanità</a:t>
            </a:r>
            <a:r>
              <a:rPr lang="en-US" sz="1400" dirty="0">
                <a:latin typeface="DecimaWE Rg" panose="02000000000000000000" pitchFamily="2" charset="0"/>
              </a:rPr>
              <a:t> e </a:t>
            </a:r>
            <a:r>
              <a:rPr lang="en-US" sz="1400" dirty="0" err="1">
                <a:latin typeface="DecimaWE Rg" panose="02000000000000000000" pitchFamily="2" charset="0"/>
              </a:rPr>
              <a:t>all’istruzione</a:t>
            </a:r>
            <a:endParaRPr lang="it-IT" sz="1400" dirty="0">
              <a:latin typeface="DecimaWE Rg" panose="02000000000000000000" pitchFamily="2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464196" y="4826954"/>
            <a:ext cx="5359887" cy="126634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DecimaWE Rg" panose="02000000000000000000" pitchFamily="2" charset="0"/>
              </a:rPr>
              <a:t>PERMESSO PER “CASI SPECIALI" (ex </a:t>
            </a:r>
            <a:r>
              <a:rPr lang="en-US" sz="1400" b="1" dirty="0" err="1" smtClean="0">
                <a:latin typeface="DecimaWE Rg" panose="02000000000000000000" pitchFamily="2" charset="0"/>
              </a:rPr>
              <a:t>motivi</a:t>
            </a:r>
            <a:r>
              <a:rPr lang="en-US" sz="1400" b="1" dirty="0" smtClean="0">
                <a:latin typeface="DecimaWE Rg" panose="02000000000000000000" pitchFamily="2" charset="0"/>
              </a:rPr>
              <a:t> </a:t>
            </a:r>
            <a:r>
              <a:rPr lang="en-US" sz="1400" b="1" dirty="0" err="1" smtClean="0">
                <a:latin typeface="DecimaWE Rg" panose="02000000000000000000" pitchFamily="2" charset="0"/>
              </a:rPr>
              <a:t>umanitari</a:t>
            </a:r>
            <a:r>
              <a:rPr lang="en-US" sz="1400" b="1" dirty="0" smtClean="0">
                <a:latin typeface="DecimaWE Rg" panose="02000000000000000000" pitchFamily="2" charset="0"/>
              </a:rPr>
              <a:t>)</a:t>
            </a:r>
            <a:endParaRPr lang="en-US" sz="1400" b="1" dirty="0">
              <a:latin typeface="DecimaWE Rg" panose="02000000000000000000" pitchFamily="2" charset="0"/>
            </a:endParaRPr>
          </a:p>
          <a:p>
            <a:r>
              <a:rPr lang="it-IT" sz="1400" b="1" dirty="0" smtClean="0">
                <a:latin typeface="DecimaWE Rg" panose="02000000000000000000" pitchFamily="2" charset="0"/>
              </a:rPr>
              <a:t>Durata: </a:t>
            </a:r>
            <a:r>
              <a:rPr lang="it-IT" sz="1400" dirty="0" smtClean="0">
                <a:latin typeface="DecimaWE Rg" panose="02000000000000000000" pitchFamily="2" charset="0"/>
              </a:rPr>
              <a:t>2 anni</a:t>
            </a:r>
            <a:endParaRPr lang="en-US" sz="1400" dirty="0" smtClean="0">
              <a:latin typeface="DecimaWE Rg" panose="02000000000000000000" pitchFamily="2" charset="0"/>
            </a:endParaRPr>
          </a:p>
          <a:p>
            <a:pPr marL="0" lvl="1" defTabSz="233363">
              <a:lnSpc>
                <a:spcPct val="90000"/>
              </a:lnSpc>
              <a:spcAft>
                <a:spcPct val="15000"/>
              </a:spcAft>
            </a:pPr>
            <a:r>
              <a:rPr lang="it-IT" sz="1400" b="1" dirty="0"/>
              <a:t>CHE COSA PUOI FARE:</a:t>
            </a:r>
          </a:p>
          <a:p>
            <a:r>
              <a:rPr lang="en-US" sz="1400" dirty="0" err="1" smtClean="0">
                <a:latin typeface="DecimaWE Rg" panose="02000000000000000000" pitchFamily="2" charset="0"/>
              </a:rPr>
              <a:t>Accesso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>
                <a:latin typeface="DecimaWE Rg" panose="02000000000000000000" pitchFamily="2" charset="0"/>
              </a:rPr>
              <a:t>al </a:t>
            </a:r>
            <a:r>
              <a:rPr lang="en-US" sz="1400" dirty="0" err="1" smtClean="0">
                <a:latin typeface="DecimaWE Rg" panose="02000000000000000000" pitchFamily="2" charset="0"/>
              </a:rPr>
              <a:t>lavoro</a:t>
            </a:r>
            <a:r>
              <a:rPr lang="en-US" sz="1400" dirty="0" smtClean="0">
                <a:latin typeface="DecimaWE Rg" panose="02000000000000000000" pitchFamily="2" charset="0"/>
              </a:rPr>
              <a:t> (</a:t>
            </a:r>
            <a:r>
              <a:rPr lang="en-US" sz="1400" dirty="0" err="1" smtClean="0">
                <a:latin typeface="DecimaWE Rg" panose="02000000000000000000" pitchFamily="2" charset="0"/>
              </a:rPr>
              <a:t>va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convertito</a:t>
            </a:r>
            <a:r>
              <a:rPr lang="en-US" sz="1400" dirty="0" smtClean="0">
                <a:latin typeface="DecimaWE Rg" panose="02000000000000000000" pitchFamily="2" charset="0"/>
              </a:rPr>
              <a:t> in </a:t>
            </a:r>
            <a:r>
              <a:rPr lang="en-US" sz="1400" dirty="0" err="1" smtClean="0">
                <a:latin typeface="DecimaWE Rg" panose="02000000000000000000" pitchFamily="2" charset="0"/>
              </a:rPr>
              <a:t>permesso</a:t>
            </a:r>
            <a:r>
              <a:rPr lang="en-US" sz="1400" dirty="0" smtClean="0">
                <a:latin typeface="DecimaWE Rg" panose="02000000000000000000" pitchFamily="2" charset="0"/>
              </a:rPr>
              <a:t> per </a:t>
            </a:r>
            <a:r>
              <a:rPr lang="en-US" sz="1400" dirty="0" err="1" smtClean="0">
                <a:latin typeface="DecimaWE Rg" panose="02000000000000000000" pitchFamily="2" charset="0"/>
              </a:rPr>
              <a:t>lavoro</a:t>
            </a:r>
            <a:r>
              <a:rPr lang="en-US" sz="1400" dirty="0" smtClean="0">
                <a:latin typeface="DecimaWE Rg" panose="02000000000000000000" pitchFamily="2" charset="0"/>
              </a:rPr>
              <a:t> </a:t>
            </a:r>
            <a:r>
              <a:rPr lang="en-US" sz="1400" dirty="0" err="1" smtClean="0">
                <a:latin typeface="DecimaWE Rg" panose="02000000000000000000" pitchFamily="2" charset="0"/>
              </a:rPr>
              <a:t>entro</a:t>
            </a:r>
            <a:r>
              <a:rPr lang="en-US" sz="1400" dirty="0" smtClean="0">
                <a:latin typeface="DecimaWE Rg" panose="02000000000000000000" pitchFamily="2" charset="0"/>
              </a:rPr>
              <a:t> 2 </a:t>
            </a:r>
            <a:r>
              <a:rPr lang="en-US" sz="1400" dirty="0" err="1" smtClean="0">
                <a:latin typeface="DecimaWE Rg" panose="02000000000000000000" pitchFamily="2" charset="0"/>
              </a:rPr>
              <a:t>anni</a:t>
            </a:r>
            <a:r>
              <a:rPr lang="en-US" sz="1400" dirty="0" smtClean="0">
                <a:latin typeface="DecimaWE Rg" panose="02000000000000000000" pitchFamily="2" charset="0"/>
              </a:rPr>
              <a:t>)</a:t>
            </a:r>
            <a:endParaRPr lang="en-US" sz="1400" dirty="0">
              <a:latin typeface="DecimaWE Rg" panose="02000000000000000000" pitchFamily="2" charset="0"/>
            </a:endParaRPr>
          </a:p>
          <a:p>
            <a:r>
              <a:rPr lang="en-US" sz="1400" dirty="0" err="1">
                <a:latin typeface="DecimaWE Rg" panose="02000000000000000000" pitchFamily="2" charset="0"/>
              </a:rPr>
              <a:t>Accesso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alla</a:t>
            </a:r>
            <a:r>
              <a:rPr lang="en-US" sz="1400" dirty="0">
                <a:latin typeface="DecimaWE Rg" panose="02000000000000000000" pitchFamily="2" charset="0"/>
              </a:rPr>
              <a:t> </a:t>
            </a:r>
            <a:r>
              <a:rPr lang="en-US" sz="1400" dirty="0" err="1">
                <a:latin typeface="DecimaWE Rg" panose="02000000000000000000" pitchFamily="2" charset="0"/>
              </a:rPr>
              <a:t>sanità</a:t>
            </a:r>
            <a:r>
              <a:rPr lang="en-US" sz="1400" dirty="0">
                <a:latin typeface="DecimaWE Rg" panose="02000000000000000000" pitchFamily="2" charset="0"/>
              </a:rPr>
              <a:t> e </a:t>
            </a:r>
            <a:r>
              <a:rPr lang="en-US" sz="1400" dirty="0" err="1">
                <a:latin typeface="DecimaWE Rg" panose="02000000000000000000" pitchFamily="2" charset="0"/>
              </a:rPr>
              <a:t>all’istruzione</a:t>
            </a:r>
            <a:endParaRPr lang="it-IT" sz="1400" dirty="0">
              <a:latin typeface="DecimaWE Rg" panose="02000000000000000000" pitchFamily="2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2" name="Pentagono 1"/>
          <p:cNvSpPr/>
          <p:nvPr/>
        </p:nvSpPr>
        <p:spPr>
          <a:xfrm>
            <a:off x="2987824" y="2060848"/>
            <a:ext cx="476372" cy="5040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Pentagono 33"/>
          <p:cNvSpPr/>
          <p:nvPr/>
        </p:nvSpPr>
        <p:spPr>
          <a:xfrm>
            <a:off x="2987824" y="3631869"/>
            <a:ext cx="476372" cy="5040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entagono 34"/>
          <p:cNvSpPr/>
          <p:nvPr/>
        </p:nvSpPr>
        <p:spPr>
          <a:xfrm>
            <a:off x="2987824" y="5111573"/>
            <a:ext cx="476372" cy="5040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03388" y="188640"/>
            <a:ext cx="8385395" cy="12806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3000" b="1" cap="all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ACCESSO AL MERCATO DEL LAVORO E ALLE POLITICHE ATTIVE </a:t>
            </a:r>
            <a:r>
              <a:rPr lang="it-IT" sz="3500" b="1" cap="all" dirty="0" smtClean="0">
                <a:solidFill>
                  <a:schemeClr val="tx2"/>
                </a:solidFill>
                <a:latin typeface="DecimaWE Rg" panose="02000000000000000000" pitchFamily="2" charset="0"/>
              </a:rPr>
              <a:t>UNA PANORAMICA SUI PERMESSI DI SOGGIORNO</a:t>
            </a:r>
            <a:endParaRPr lang="it-IT" sz="3500" b="1" cap="all" dirty="0">
              <a:solidFill>
                <a:schemeClr val="tx2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E0EA41CD-E9CA-334E-B669-DC14E383D942}"/>
              </a:ext>
            </a:extLst>
          </p:cNvPr>
          <p:cNvGrpSpPr/>
          <p:nvPr/>
        </p:nvGrpSpPr>
        <p:grpSpPr>
          <a:xfrm>
            <a:off x="-9937" y="6253727"/>
            <a:ext cx="4859339" cy="604272"/>
            <a:chOff x="-9937" y="6052929"/>
            <a:chExt cx="6474089" cy="80507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D1F4463D-DA59-254E-B183-D282A4597AFC}"/>
                </a:ext>
              </a:extLst>
            </p:cNvPr>
            <p:cNvSpPr/>
            <p:nvPr/>
          </p:nvSpPr>
          <p:spPr>
            <a:xfrm>
              <a:off x="-9937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4ADDAA7-7242-E34A-8EB6-0BE9313FC348}"/>
                </a:ext>
              </a:extLst>
            </p:cNvPr>
            <p:cNvSpPr/>
            <p:nvPr/>
          </p:nvSpPr>
          <p:spPr>
            <a:xfrm>
              <a:off x="327993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869BD4F-9AF0-B542-903D-47C39181B9A4}"/>
                </a:ext>
              </a:extLst>
            </p:cNvPr>
            <p:cNvSpPr/>
            <p:nvPr/>
          </p:nvSpPr>
          <p:spPr>
            <a:xfrm>
              <a:off x="68580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3BC80D-5AB7-094A-B05E-0CCDA87F9369}"/>
                </a:ext>
              </a:extLst>
            </p:cNvPr>
            <p:cNvSpPr/>
            <p:nvPr/>
          </p:nvSpPr>
          <p:spPr>
            <a:xfrm>
              <a:off x="1033672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E59B0C2-F47C-DE4B-84E1-623F11FC4A01}"/>
                </a:ext>
              </a:extLst>
            </p:cNvPr>
            <p:cNvSpPr/>
            <p:nvPr/>
          </p:nvSpPr>
          <p:spPr>
            <a:xfrm>
              <a:off x="1381541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E28A166-BA73-4B44-9D96-E14A751D3119}"/>
                </a:ext>
              </a:extLst>
            </p:cNvPr>
            <p:cNvSpPr/>
            <p:nvPr/>
          </p:nvSpPr>
          <p:spPr>
            <a:xfrm>
              <a:off x="17393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D59E4258-754D-BD48-9142-0798A1F56B80}"/>
                </a:ext>
              </a:extLst>
            </p:cNvPr>
            <p:cNvSpPr/>
            <p:nvPr/>
          </p:nvSpPr>
          <p:spPr>
            <a:xfrm>
              <a:off x="208722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06E268A0-71CA-AB45-9C95-45BF6E93F42A}"/>
                </a:ext>
              </a:extLst>
            </p:cNvPr>
            <p:cNvSpPr/>
            <p:nvPr/>
          </p:nvSpPr>
          <p:spPr>
            <a:xfrm>
              <a:off x="2425150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5E367434-DD1E-ED49-BA97-83457EFD2369}"/>
                </a:ext>
              </a:extLst>
            </p:cNvPr>
            <p:cNvSpPr/>
            <p:nvPr/>
          </p:nvSpPr>
          <p:spPr>
            <a:xfrm>
              <a:off x="278295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A69D656-4A80-8545-B273-0BCFED9A1A20}"/>
                </a:ext>
              </a:extLst>
            </p:cNvPr>
            <p:cNvSpPr/>
            <p:nvPr/>
          </p:nvSpPr>
          <p:spPr>
            <a:xfrm>
              <a:off x="3130829" y="6112564"/>
              <a:ext cx="159026" cy="745435"/>
            </a:xfrm>
            <a:prstGeom prst="rect">
              <a:avLst/>
            </a:prstGeom>
            <a:solidFill>
              <a:srgbClr val="28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A539EA5-6D14-E14B-BC7D-B37F276DF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079"/>
            <a:stretch/>
          </p:blipFill>
          <p:spPr>
            <a:xfrm>
              <a:off x="3478699" y="6052929"/>
              <a:ext cx="2985453" cy="74543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526916" y="213081"/>
            <a:ext cx="8157044" cy="13220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accent1"/>
                </a:solidFill>
                <a:latin typeface="DecimaWE Rg" panose="02000000000000000000" pitchFamily="2" charset="0"/>
              </a:rPr>
              <a:t>ACCESSO AL MERCATO DEL LAVORO E ALLE POLITICHE ATTIVE : </a:t>
            </a:r>
            <a:r>
              <a:rPr lang="en-US" sz="3000" b="1" cap="all" dirty="0" smtClean="0">
                <a:latin typeface="DecimaWE Rg" panose="02000000000000000000" pitchFamily="2" charset="0"/>
              </a:rPr>
              <a:t>PROT</a:t>
            </a:r>
            <a:r>
              <a:rPr lang="en-US" sz="3000" b="1" cap="all" dirty="0">
                <a:latin typeface="DecimaWE Rg" panose="02000000000000000000" pitchFamily="2" charset="0"/>
              </a:rPr>
              <a:t>. TEMPORANEA ART. 20 TUI EMERG. </a:t>
            </a:r>
            <a:r>
              <a:rPr lang="en-US" sz="3000" b="1" cap="all" dirty="0" smtClean="0">
                <a:latin typeface="DecimaWE Rg" panose="02000000000000000000" pitchFamily="2" charset="0"/>
              </a:rPr>
              <a:t>UCRAINA</a:t>
            </a:r>
            <a:endParaRPr lang="en-US" sz="3000" b="1" cap="all" dirty="0">
              <a:latin typeface="DecimaWE Rg" panose="0200000000000000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9663" y="1700809"/>
            <a:ext cx="797281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accent1"/>
                </a:solidFill>
                <a:hlinkClick r:id="rId4"/>
              </a:rPr>
              <a:t>Chi </a:t>
            </a:r>
            <a:r>
              <a:rPr lang="it-IT" sz="2200" b="1" dirty="0">
                <a:solidFill>
                  <a:schemeClr val="accent1"/>
                </a:solidFill>
                <a:hlinkClick r:id="rId4"/>
              </a:rPr>
              <a:t>ha un permesso di soggiorno per protezione temporanea può lavorare in Italia? E chi è in attesa del permesso?</a:t>
            </a:r>
            <a:r>
              <a:rPr lang="it-IT" sz="1400" dirty="0"/>
              <a:t/>
            </a:r>
            <a:br>
              <a:rPr lang="it-IT" sz="1400" dirty="0"/>
            </a:br>
            <a:endParaRPr lang="it-IT" sz="1400" dirty="0" smtClean="0"/>
          </a:p>
          <a:p>
            <a:r>
              <a:rPr lang="it-IT" sz="1600" dirty="0" smtClean="0"/>
              <a:t>Si</a:t>
            </a:r>
            <a:r>
              <a:rPr lang="it-IT" sz="1600" dirty="0"/>
              <a:t>, l’articolo 2 del DPCM del 28 marzo 2022 consente espressamente al beneficiario della protezione temporanea l’accesso al mercato del lavoro. Tale articolo richiama quanto previsto dall’</a:t>
            </a:r>
            <a:r>
              <a:rPr lang="it-IT" sz="1600" u="sng" dirty="0">
                <a:hlinkClick r:id="rId5"/>
              </a:rPr>
              <a:t>ordinanza di protezione civile n. 872 del 4 marzo 2022</a:t>
            </a:r>
            <a:r>
              <a:rPr lang="it-IT" sz="1600" dirty="0"/>
              <a:t>, secondo il quale “lo svolgimento di attività lavorativa sia in forma subordinata, anche stagionale, che autonoma è consentita alle persone provenienti dall’Ucraina a seguito della crisi in atto, </a:t>
            </a:r>
            <a:r>
              <a:rPr lang="it-IT" sz="1600" b="1" dirty="0"/>
              <a:t>sulla base della sola richiesta di permesso di soggiorno</a:t>
            </a:r>
            <a:r>
              <a:rPr lang="it-IT" sz="1600" dirty="0"/>
              <a:t> presentata alla competente Questura</a:t>
            </a:r>
            <a:r>
              <a:rPr lang="it-IT" sz="1600" dirty="0" smtClean="0"/>
              <a:t>”.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È pertanto possibile iniziare</a:t>
            </a:r>
            <a:r>
              <a:rPr lang="it-IT" sz="1600" b="1" dirty="0"/>
              <a:t> sin dalla presentazione della domanda di protezione temporanea a svolgere attività lavorativa</a:t>
            </a:r>
            <a:r>
              <a:rPr lang="it-IT" sz="1600" dirty="0"/>
              <a:t> con la sola ricevuta, anche se ancora non è stato rilasciato il relativo permesso di soggiorno. Si tratta di una possibilità già in generale prevista dall’articolo 5, comma 9 bis, del Testo Unico Immigrazione ed espressamente richiamata nell’ordinanza di protezione civile a cui il DPCM rimanda.</a:t>
            </a:r>
            <a:br>
              <a:rPr lang="it-IT" sz="1600" dirty="0"/>
            </a:br>
            <a:r>
              <a:rPr lang="it-IT" sz="1600" b="1" dirty="0"/>
              <a:t>Non ci sono, pertanto, impedimenti all’assunzione</a:t>
            </a:r>
            <a:r>
              <a:rPr lang="it-IT" sz="1600" dirty="0"/>
              <a:t> sin da subito da parte di un datore di lavoro in Italia di un cittadino proveniente dall’Ucraina in possesso della ricevuta di richiesta di permesso di soggiorno per protezione temporanea.</a:t>
            </a:r>
          </a:p>
        </p:txBody>
      </p:sp>
    </p:spTree>
    <p:extLst>
      <p:ext uri="{BB962C8B-B14F-4D97-AF65-F5344CB8AC3E}">
        <p14:creationId xmlns:p14="http://schemas.microsoft.com/office/powerpoint/2010/main" val="3988941977"/>
      </p:ext>
    </p:extLst>
  </p:cSld>
  <p:clrMapOvr>
    <a:masterClrMapping/>
  </p:clrMapOvr>
</p:sld>
</file>

<file path=ppt/theme/theme1.xml><?xml version="1.0" encoding="utf-8"?>
<a:theme xmlns:a="http://schemas.openxmlformats.org/drawingml/2006/main" name="5_EURES.xml">
  <a:themeElements>
    <a:clrScheme name="5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5_EURES.xm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EURES.xml 1">
        <a:dk1>
          <a:srgbClr val="6D838E"/>
        </a:dk1>
        <a:lt1>
          <a:srgbClr val="FFFFFF"/>
        </a:lt1>
        <a:dk2>
          <a:srgbClr val="27639E"/>
        </a:dk2>
        <a:lt2>
          <a:srgbClr val="00388C"/>
        </a:lt2>
        <a:accent1>
          <a:srgbClr val="259FA0"/>
        </a:accent1>
        <a:accent2>
          <a:srgbClr val="F29120"/>
        </a:accent2>
        <a:accent3>
          <a:srgbClr val="FFFFFF"/>
        </a:accent3>
        <a:accent4>
          <a:srgbClr val="5C6F78"/>
        </a:accent4>
        <a:accent5>
          <a:srgbClr val="ACCDCD"/>
        </a:accent5>
        <a:accent6>
          <a:srgbClr val="DB831C"/>
        </a:accent6>
        <a:hlink>
          <a:srgbClr val="92A339"/>
        </a:hlink>
        <a:folHlink>
          <a:srgbClr val="C01E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URES.xml">
  <a:themeElements>
    <a:clrScheme name="2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2_EURES.xm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URES.xml 1">
        <a:dk1>
          <a:srgbClr val="6D838E"/>
        </a:dk1>
        <a:lt1>
          <a:srgbClr val="FFFFFF"/>
        </a:lt1>
        <a:dk2>
          <a:srgbClr val="27639E"/>
        </a:dk2>
        <a:lt2>
          <a:srgbClr val="00388C"/>
        </a:lt2>
        <a:accent1>
          <a:srgbClr val="259FA0"/>
        </a:accent1>
        <a:accent2>
          <a:srgbClr val="F29120"/>
        </a:accent2>
        <a:accent3>
          <a:srgbClr val="FFFFFF"/>
        </a:accent3>
        <a:accent4>
          <a:srgbClr val="5C6F78"/>
        </a:accent4>
        <a:accent5>
          <a:srgbClr val="ACCDCD"/>
        </a:accent5>
        <a:accent6>
          <a:srgbClr val="DB831C"/>
        </a:accent6>
        <a:hlink>
          <a:srgbClr val="92A339"/>
        </a:hlink>
        <a:folHlink>
          <a:srgbClr val="C01E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URES.xml">
  <a:themeElements>
    <a:clrScheme name="1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1_EURES.xm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URES.xml 1">
        <a:dk1>
          <a:srgbClr val="6D838E"/>
        </a:dk1>
        <a:lt1>
          <a:srgbClr val="FFFFFF"/>
        </a:lt1>
        <a:dk2>
          <a:srgbClr val="27639E"/>
        </a:dk2>
        <a:lt2>
          <a:srgbClr val="00388C"/>
        </a:lt2>
        <a:accent1>
          <a:srgbClr val="259FA0"/>
        </a:accent1>
        <a:accent2>
          <a:srgbClr val="F29120"/>
        </a:accent2>
        <a:accent3>
          <a:srgbClr val="FFFFFF"/>
        </a:accent3>
        <a:accent4>
          <a:srgbClr val="5C6F78"/>
        </a:accent4>
        <a:accent5>
          <a:srgbClr val="ACCDCD"/>
        </a:accent5>
        <a:accent6>
          <a:srgbClr val="DB831C"/>
        </a:accent6>
        <a:hlink>
          <a:srgbClr val="92A339"/>
        </a:hlink>
        <a:folHlink>
          <a:srgbClr val="C01E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0E77402A62404195F80BB0BFE04B23" ma:contentTypeVersion="2" ma:contentTypeDescription="Create a new document." ma:contentTypeScope="" ma:versionID="2c2d27912d2710113a9b73c7d6c1ec92">
  <xsd:schema xmlns:xsd="http://www.w3.org/2001/XMLSchema" xmlns:xs="http://www.w3.org/2001/XMLSchema" xmlns:p="http://schemas.microsoft.com/office/2006/metadata/properties" xmlns:ns1="http://schemas.microsoft.com/sharepoint/v3" xmlns:ns2="cea6cc7c-02e5-405b-9547-016ddd8b3860" targetNamespace="http://schemas.microsoft.com/office/2006/metadata/properties" ma:root="true" ma:fieldsID="4d65c202475be496d1af48ece949c2f3" ns1:_="" ns2:_="">
    <xsd:import namespace="http://schemas.microsoft.com/sharepoint/v3"/>
    <xsd:import namespace="cea6cc7c-02e5-405b-9547-016ddd8b386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Data fine pianificazione" ma:description="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6cc7c-02e5-405b-9547-016ddd8b386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1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67781-C10F-438E-8489-B8FCE043F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6cc7c-02e5-405b-9547-016ddd8b38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B3CC7A-6EEB-4404-80BD-F66C138C609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cea6cc7c-02e5-405b-9547-016ddd8b386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037C7F5-CA04-4B75-A4BB-86BD969B587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6A52A7F-5C05-4F7D-B931-0822F47CD06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D75DCE8-F2B7-422F-9309-6D825A3B65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16059</TotalTime>
  <Words>3733</Words>
  <Application>Microsoft Office PowerPoint</Application>
  <PresentationFormat>Presentazione su schermo (4:3)</PresentationFormat>
  <Paragraphs>746</Paragraphs>
  <Slides>44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44</vt:i4>
      </vt:variant>
    </vt:vector>
  </HeadingPairs>
  <TitlesOfParts>
    <vt:vector size="60" baseType="lpstr">
      <vt:lpstr>Arial</vt:lpstr>
      <vt:lpstr>Bahnschrift SemiBold</vt:lpstr>
      <vt:lpstr>Calibri</vt:lpstr>
      <vt:lpstr>Calibri Light</vt:lpstr>
      <vt:lpstr>DecimaWE Rg</vt:lpstr>
      <vt:lpstr>Ink Free</vt:lpstr>
      <vt:lpstr>Open Sans</vt:lpstr>
      <vt:lpstr>Symbol</vt:lpstr>
      <vt:lpstr>Tahoma</vt:lpstr>
      <vt:lpstr>Times New Roman</vt:lpstr>
      <vt:lpstr>Trebuchet MS</vt:lpstr>
      <vt:lpstr>Verdana</vt:lpstr>
      <vt:lpstr>5_EURES.xml</vt:lpstr>
      <vt:lpstr>2_EURES.xml</vt:lpstr>
      <vt:lpstr>1_EURES.xml</vt:lpstr>
      <vt:lpstr>Personalizza struttura</vt:lpstr>
      <vt:lpstr>Presentazione standard di PowerPoint</vt:lpstr>
      <vt:lpstr>Presentazione standard di PowerPoint</vt:lpstr>
      <vt:lpstr>Benvenuti in Italia! Un’introduzione  generale</vt:lpstr>
      <vt:lpstr>Benvenuti in Italia! Un’introduzione  generale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Incontro con i  Centri di  Orientamento  Regionali</vt:lpstr>
      <vt:lpstr>Presentazione standard di PowerPoint</vt:lpstr>
      <vt:lpstr>I centri di orientamento regionali (COR)</vt:lpstr>
      <vt:lpstr>I SERVIZI DI  ORIENTAMENTO DELLA REGIONE FVG I centri di orientamento regionali (COR)</vt:lpstr>
      <vt:lpstr>SISTEMI SCOLASTICI</vt:lpstr>
      <vt:lpstr>Sistemi scolastici a confronto</vt:lpstr>
      <vt:lpstr>Formazione professionale Ucraina</vt:lpstr>
      <vt:lpstr>Presentazione standard di PowerPoint</vt:lpstr>
      <vt:lpstr>Presentazione standard di PowerPoint</vt:lpstr>
      <vt:lpstr>CONTATTI</vt:lpstr>
      <vt:lpstr>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</dc:creator>
  <cp:lastModifiedBy>Tosolin Susanna</cp:lastModifiedBy>
  <cp:revision>425</cp:revision>
  <cp:lastPrinted>2022-06-15T07:32:55Z</cp:lastPrinted>
  <dcterms:created xsi:type="dcterms:W3CDTF">2006-02-07T08:20:31Z</dcterms:created>
  <dcterms:modified xsi:type="dcterms:W3CDTF">2022-09-01T11:17:06Z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0x010100B80E77402A62404195F80BB0BFE04B23</vt:lpwstr>
  </property>
</Properties>
</file>