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3" r:id="rId2"/>
    <p:sldId id="382" r:id="rId3"/>
    <p:sldId id="402" r:id="rId4"/>
    <p:sldId id="364" r:id="rId5"/>
    <p:sldId id="385" r:id="rId6"/>
    <p:sldId id="266" r:id="rId7"/>
    <p:sldId id="387" r:id="rId8"/>
    <p:sldId id="388" r:id="rId9"/>
    <p:sldId id="415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5F67824-762D-4AB8-B04F-2F0CE83411B3}">
          <p14:sldIdLst>
            <p14:sldId id="413"/>
            <p14:sldId id="382"/>
            <p14:sldId id="402"/>
            <p14:sldId id="364"/>
            <p14:sldId id="385"/>
            <p14:sldId id="266"/>
            <p14:sldId id="387"/>
            <p14:sldId id="388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CCFF"/>
    <a:srgbClr val="000066"/>
    <a:srgbClr val="990033"/>
    <a:srgbClr val="660033"/>
    <a:srgbClr val="A50021"/>
    <a:srgbClr val="6699FF"/>
    <a:srgbClr val="CCCCFF"/>
    <a:srgbClr val="99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1570" y="58"/>
      </p:cViewPr>
      <p:guideLst>
        <p:guide orient="horz" pos="754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4809810340622"/>
          <c:y val="0.27891267799890584"/>
          <c:w val="0.534982545982297"/>
          <c:h val="0.5822553743308467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84-4D33-A9CF-C04154B295A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84-4D33-A9CF-C04154B295A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4-4D33-A9CF-C04154B295A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84-4D33-A9CF-C04154B295A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84-4D33-A9CF-C04154B295AC}"/>
              </c:ext>
            </c:extLst>
          </c:dPt>
          <c:cat>
            <c:strRef>
              <c:f>Foglio1!$A$2:$A$6</c:f>
              <c:strCache>
                <c:ptCount val="5"/>
                <c:pt idx="0">
                  <c:v>REGIONE FVG: 78,1%</c:v>
                </c:pt>
                <c:pt idx="1">
                  <c:v>ISTITUTI BANCARI: 8,1%</c:v>
                </c:pt>
                <c:pt idx="2">
                  <c:v>ASSICURAZIONI: 1,6%</c:v>
                </c:pt>
                <c:pt idx="3">
                  <c:v>FINANZIARIE: 1%</c:v>
                </c:pt>
                <c:pt idx="4">
                  <c:v>AZIONI PROPRIE: 11,2%</c:v>
                </c:pt>
              </c:strCache>
            </c:strRef>
          </c:cat>
          <c:val>
            <c:numRef>
              <c:f>Foglio1!$B$2:$B$6</c:f>
              <c:numCache>
                <c:formatCode>0.000</c:formatCode>
                <c:ptCount val="5"/>
                <c:pt idx="0">
                  <c:v>78.099999999999994</c:v>
                </c:pt>
                <c:pt idx="1">
                  <c:v>8.1</c:v>
                </c:pt>
                <c:pt idx="2">
                  <c:v>1.6</c:v>
                </c:pt>
                <c:pt idx="3">
                  <c:v>1</c:v>
                </c:pt>
                <c:pt idx="4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84-4D33-A9CF-C04154B29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31731510466186"/>
          <c:y val="0.45407302745131434"/>
          <c:w val="0.34069627476515602"/>
          <c:h val="0.23336213688026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8056"/>
          </a:xfrm>
          <a:prstGeom prst="rect">
            <a:avLst/>
          </a:prstGeom>
        </p:spPr>
        <p:txBody>
          <a:bodyPr vert="horz" lIns="91392" tIns="45697" rIns="91392" bIns="45697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8056"/>
          </a:xfrm>
          <a:prstGeom prst="rect">
            <a:avLst/>
          </a:prstGeom>
        </p:spPr>
        <p:txBody>
          <a:bodyPr vert="horz" lIns="91392" tIns="45697" rIns="91392" bIns="45697" rtlCol="0"/>
          <a:lstStyle>
            <a:lvl1pPr algn="r">
              <a:defRPr sz="1300"/>
            </a:lvl1pPr>
          </a:lstStyle>
          <a:p>
            <a:fld id="{E06CCB99-2199-4FFE-AF5A-62C7A2393D81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7" rIns="91392" bIns="4569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392" tIns="45697" rIns="91392" bIns="45697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8589"/>
            <a:ext cx="2945659" cy="498055"/>
          </a:xfrm>
          <a:prstGeom prst="rect">
            <a:avLst/>
          </a:prstGeom>
        </p:spPr>
        <p:txBody>
          <a:bodyPr vert="horz" lIns="91392" tIns="45697" rIns="91392" bIns="45697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28589"/>
            <a:ext cx="2945659" cy="498055"/>
          </a:xfrm>
          <a:prstGeom prst="rect">
            <a:avLst/>
          </a:prstGeom>
        </p:spPr>
        <p:txBody>
          <a:bodyPr vert="horz" lIns="91392" tIns="45697" rIns="91392" bIns="45697" rtlCol="0" anchor="b"/>
          <a:lstStyle>
            <a:lvl1pPr algn="r">
              <a:defRPr sz="1300"/>
            </a:lvl1pPr>
          </a:lstStyle>
          <a:p>
            <a:fld id="{0661EACA-8622-4255-BDD2-4A3F84F19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EACA-8622-4255-BDD2-4A3F84F19A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EACA-8622-4255-BDD2-4A3F84F19AD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41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EACA-8622-4255-BDD2-4A3F84F19AD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48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EACA-8622-4255-BDD2-4A3F84F19AD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93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EACA-8622-4255-BDD2-4A3F84F19AD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23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0D1-8A5C-40F3-885E-91249AF0A788}" type="datetime1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75102"/>
            <a:ext cx="2057400" cy="365125"/>
          </a:xfrm>
        </p:spPr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953B0DE-3301-43D9-A6F2-C4A9B91CD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517" y="569704"/>
            <a:ext cx="11186202" cy="62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3C8-AAC2-427D-BDA9-EAF54E946F4A}" type="datetime1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01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41BF-088F-445F-B3C2-29DF389A41D4}" type="datetime1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6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4E1A-6982-4865-B6D0-999D0810B074}" type="datetime1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82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727-4A07-4968-BD4A-4D7D9C8653FD}" type="datetime1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422B-A288-4D11-BF32-667B003CAB7E}" type="datetime1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62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BDD5-C69A-472C-9E62-3EEDFD3D66BB}" type="datetime1">
              <a:rPr lang="it-IT" smtClean="0"/>
              <a:t>24/09/2019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7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4CBD-77D3-43E3-8405-8B927A659FA5}" type="datetime1">
              <a:rPr lang="it-IT" smtClean="0"/>
              <a:t>24/09/2019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15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25D2-7EFE-4515-B552-A831AC18C22A}" type="datetime1">
              <a:rPr lang="it-IT" smtClean="0"/>
              <a:t>24/09/2019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30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FD09-3B7E-4730-9F53-D1CFCF706F9D}" type="datetime1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65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AB48-BDA0-46D1-BDFF-062F838DAFAD}" type="datetime1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09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5607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6"/>
            <a:ext cx="7886700" cy="40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AC38-2C5B-41E7-8BCC-326F3450BD5C}" type="datetime1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4161" y="64771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4C973B4-22BD-4108-9CA9-4BC219D0975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6229378"/>
            <a:ext cx="1708030" cy="6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ulia.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94DFBCDE-7B7D-456D-930A-5D470046463B}"/>
              </a:ext>
            </a:extLst>
          </p:cNvPr>
          <p:cNvSpPr/>
          <p:nvPr/>
        </p:nvSpPr>
        <p:spPr>
          <a:xfrm>
            <a:off x="4002657" y="2309889"/>
            <a:ext cx="5141323" cy="1740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34DA1A4-23CA-4A02-ADA1-DE9C35A0C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F4BB6B-9694-4479-99D5-61197B88B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0" y="2373787"/>
            <a:ext cx="4477957" cy="16067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F3FD1B-1839-4514-BF78-3FBFB0D2CB06}"/>
              </a:ext>
            </a:extLst>
          </p:cNvPr>
          <p:cNvSpPr txBox="1"/>
          <p:nvPr/>
        </p:nvSpPr>
        <p:spPr>
          <a:xfrm>
            <a:off x="4753155" y="4228934"/>
            <a:ext cx="429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Narrow" panose="020B0606020202030204" pitchFamily="34" charset="0"/>
              </a:rPr>
              <a:t>IL TUO PARTNER PER INVESTIRE</a:t>
            </a:r>
          </a:p>
          <a:p>
            <a:r>
              <a:rPr lang="it-IT" sz="2400" dirty="0">
                <a:latin typeface="Arial Narrow" panose="020B0606020202030204" pitchFamily="34" charset="0"/>
              </a:rPr>
              <a:t>IN FRIULI VENEZIA GIULIA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9590BD-5FAE-4529-93EC-761356F88F90}"/>
              </a:ext>
            </a:extLst>
          </p:cNvPr>
          <p:cNvSpPr txBox="1"/>
          <p:nvPr/>
        </p:nvSpPr>
        <p:spPr>
          <a:xfrm>
            <a:off x="3849188" y="5730240"/>
            <a:ext cx="507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ChIMERA</a:t>
            </a:r>
            <a:r>
              <a:rPr lang="it-IT" sz="2000" dirty="0"/>
              <a:t> PROJECT - Trieste, 26 settembre 2019</a:t>
            </a:r>
          </a:p>
        </p:txBody>
      </p:sp>
    </p:spTree>
    <p:extLst>
      <p:ext uri="{BB962C8B-B14F-4D97-AF65-F5344CB8AC3E}">
        <p14:creationId xmlns:p14="http://schemas.microsoft.com/office/powerpoint/2010/main" val="270739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7E8346F-2D37-418B-A0E2-4680A2BC59AC}"/>
              </a:ext>
            </a:extLst>
          </p:cNvPr>
          <p:cNvCxnSpPr/>
          <p:nvPr/>
        </p:nvCxnSpPr>
        <p:spPr>
          <a:xfrm flipH="1">
            <a:off x="217592" y="3972439"/>
            <a:ext cx="8767926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E4EF5A77-1CA7-45D1-84D8-81517B492E42}"/>
              </a:ext>
            </a:extLst>
          </p:cNvPr>
          <p:cNvSpPr/>
          <p:nvPr/>
        </p:nvSpPr>
        <p:spPr>
          <a:xfrm>
            <a:off x="-402040" y="6016752"/>
            <a:ext cx="2246027" cy="84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5B15D687-1E0F-4D81-8EFF-97195F53B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131081"/>
              </p:ext>
            </p:extLst>
          </p:nvPr>
        </p:nvGraphicFramePr>
        <p:xfrm>
          <a:off x="-612244" y="3212957"/>
          <a:ext cx="4422191" cy="40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1311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AZIONARIATO E ATTIVITA’ SVOLTA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84538" y="869310"/>
            <a:ext cx="4810454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 indent="-179388" algn="just" fontAlgn="auto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it-IT" sz="1050" kern="0" dirty="0">
                <a:solidFill>
                  <a:srgbClr val="000066"/>
                </a:solidFill>
                <a:latin typeface="Arial Narrow" panose="020B0606020202030204" pitchFamily="34" charset="0"/>
                <a:ea typeface="ＭＳ Ｐゴシック" pitchFamily="34" charset="-128"/>
                <a:cs typeface="Tahoma" pitchFamily="34" charset="0"/>
              </a:rPr>
              <a:t>FRIULIA assume partecipazioni di minoranza nel capitale di rischio di imprese regionali;</a:t>
            </a:r>
          </a:p>
          <a:p>
            <a:pPr marL="179388" lvl="1" indent="-179388" algn="just" fontAlgn="auto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it-IT" sz="1050" kern="0" dirty="0">
                <a:solidFill>
                  <a:srgbClr val="000066"/>
                </a:solidFill>
                <a:latin typeface="Arial Narrow" panose="020B0606020202030204" pitchFamily="34" charset="0"/>
                <a:ea typeface="ＭＳ Ｐゴシック" pitchFamily="34" charset="-128"/>
                <a:cs typeface="Tahoma" pitchFamily="34" charset="0"/>
              </a:rPr>
              <a:t>Ha un posizionamento unico nel mercato grazie a :</a:t>
            </a:r>
          </a:p>
          <a:p>
            <a:pPr marL="361950" lvl="1" indent="-184150" algn="just" fontAlgn="auto">
              <a:buClr>
                <a:srgbClr val="000066"/>
              </a:buClr>
              <a:buFontTx/>
              <a:buChar char="-"/>
              <a:defRPr/>
            </a:pPr>
            <a:r>
              <a:rPr lang="it-IT" sz="1050" kern="0" dirty="0">
                <a:solidFill>
                  <a:srgbClr val="000066"/>
                </a:solidFill>
                <a:latin typeface="Arial Narrow" panose="020B0606020202030204" pitchFamily="34" charset="0"/>
                <a:ea typeface="ＭＳ Ｐゴシック" pitchFamily="34" charset="-128"/>
                <a:cs typeface="Tahoma" pitchFamily="34" charset="0"/>
              </a:rPr>
              <a:t>operazioni di sviluppo a supporto delle imprese del FVG con uscita nel segno della continuità azionaria; prevista anche la possibilità di operazioni a mercato con cessione a terzi investitori industriali, finanziari;</a:t>
            </a:r>
          </a:p>
          <a:p>
            <a:pPr marL="361950" lvl="1" indent="-184150" algn="just">
              <a:buClr>
                <a:srgbClr val="000066"/>
              </a:buClr>
              <a:buFontTx/>
              <a:buChar char="-"/>
              <a:defRPr/>
            </a:pPr>
            <a:r>
              <a:rPr lang="it-IT" sz="1050" kern="0" dirty="0">
                <a:solidFill>
                  <a:srgbClr val="000066"/>
                </a:solidFill>
                <a:latin typeface="Arial Narrow" panose="020B0606020202030204" pitchFamily="34" charset="0"/>
                <a:ea typeface="ＭＳ Ｐゴシック" pitchFamily="34" charset="-128"/>
                <a:cs typeface="Tahoma" pitchFamily="34" charset="0"/>
              </a:rPr>
              <a:t>costo competitivo: al rendimento finanziario richiesto da Friulia si accompagna un ritorno «intangibile» legato allo sviluppo e valorizzazione di aziende del territorio. </a:t>
            </a:r>
          </a:p>
          <a:p>
            <a:pPr marL="180975" indent="-180975" algn="just" defTabSz="447675">
              <a:buClr>
                <a:srgbClr val="000066"/>
              </a:buClr>
              <a:buFont typeface="Wingdings" panose="05000000000000000000" pitchFamily="2" charset="2"/>
              <a:buChar char="§"/>
              <a:tabLst>
                <a:tab pos="180975" algn="l"/>
                <a:tab pos="266700" algn="l"/>
              </a:tabLst>
              <a:defRPr/>
            </a:pPr>
            <a:r>
              <a:rPr lang="it-IT" sz="1050" kern="0" dirty="0">
                <a:solidFill>
                  <a:srgbClr val="000066"/>
                </a:solidFill>
                <a:latin typeface="Arial Narrow" panose="020B0606020202030204" pitchFamily="34" charset="0"/>
                <a:ea typeface="ＭＳ Ｐゴシック" pitchFamily="34" charset="-128"/>
                <a:cs typeface="Tahoma" pitchFamily="34" charset="0"/>
              </a:rPr>
              <a:t>Portafoglio medio negli ultimi tre anni di ~ 60 partecipate, per un controvalore investito di ~ € 130 milioni. Un team di 10 professionisti dedicati.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AA0601-E23F-4575-954B-72397015C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314" y="2868511"/>
            <a:ext cx="4694450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180975" lvl="1" indent="-180975" algn="just" eaLnBrk="1" hangingPunct="1">
              <a:spcBef>
                <a:spcPts val="6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t-IT" altLang="it-IT" sz="1050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FRIULIA dal 2006 è la capogruppo di alcune società di interesse strategico regionale, in precedenza controllate direttamente da Regione FVG;</a:t>
            </a:r>
          </a:p>
          <a:p>
            <a:pPr marL="180975" lvl="1" indent="-180975" algn="just" eaLnBrk="1" hangingPunct="1">
              <a:spcBef>
                <a:spcPts val="6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t-IT" altLang="it-IT" sz="1050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Fornisce servizi di holding (es. tesoreria, consolidato fiscale, consulenza amministrativo/contabile, personale, </a:t>
            </a:r>
            <a:r>
              <a:rPr lang="it-IT" altLang="it-IT" sz="1050" dirty="0" err="1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ecc</a:t>
            </a:r>
            <a:r>
              <a:rPr lang="it-IT" altLang="it-IT" sz="1050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) e, più in generale, di coordinamento e supporto.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443C614-432D-4D92-B54E-30B167BCF02C}"/>
              </a:ext>
            </a:extLst>
          </p:cNvPr>
          <p:cNvSpPr/>
          <p:nvPr/>
        </p:nvSpPr>
        <p:spPr>
          <a:xfrm>
            <a:off x="4347247" y="631907"/>
            <a:ext cx="4638271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ATTIVITA’ TRADIZIONALE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1DFCA73-7DBF-4703-9233-FC53FED81F6D}"/>
              </a:ext>
            </a:extLst>
          </p:cNvPr>
          <p:cNvSpPr/>
          <p:nvPr/>
        </p:nvSpPr>
        <p:spPr>
          <a:xfrm>
            <a:off x="4336914" y="2617910"/>
            <a:ext cx="4648605" cy="27553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HOLDING DI PARTECIPAZIONI</a:t>
            </a:r>
          </a:p>
        </p:txBody>
      </p:sp>
      <p:sp>
        <p:nvSpPr>
          <p:cNvPr id="16" name="Shape 65">
            <a:extLst>
              <a:ext uri="{FF2B5EF4-FFF2-40B4-BE49-F238E27FC236}">
                <a16:creationId xmlns:a16="http://schemas.microsoft.com/office/drawing/2014/main" id="{E34FB92F-DD3B-4835-987B-9B40CEAC3F90}"/>
              </a:ext>
            </a:extLst>
          </p:cNvPr>
          <p:cNvSpPr txBox="1"/>
          <p:nvPr/>
        </p:nvSpPr>
        <p:spPr>
          <a:xfrm>
            <a:off x="212866" y="1009594"/>
            <a:ext cx="2138003" cy="2952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it-IT" sz="2000" b="1" dirty="0">
                <a:solidFill>
                  <a:srgbClr val="000066"/>
                </a:solidFill>
                <a:latin typeface="Arial Narrow" panose="020B0606020202030204" pitchFamily="34" charset="0"/>
              </a:rPr>
              <a:t>Chi siamo</a:t>
            </a:r>
            <a:endParaRPr lang="it" sz="20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2338971B-044D-4FD5-99D9-BCA666B00725}"/>
              </a:ext>
            </a:extLst>
          </p:cNvPr>
          <p:cNvSpPr/>
          <p:nvPr/>
        </p:nvSpPr>
        <p:spPr>
          <a:xfrm>
            <a:off x="430800" y="1338991"/>
            <a:ext cx="2278426" cy="1984918"/>
          </a:xfrm>
          <a:custGeom>
            <a:avLst/>
            <a:gdLst>
              <a:gd name="connsiteX0" fmla="*/ 0 w 1828800"/>
              <a:gd name="connsiteY0" fmla="*/ 270939 h 1625600"/>
              <a:gd name="connsiteX1" fmla="*/ 270939 w 1828800"/>
              <a:gd name="connsiteY1" fmla="*/ 0 h 1625600"/>
              <a:gd name="connsiteX2" fmla="*/ 1557861 w 1828800"/>
              <a:gd name="connsiteY2" fmla="*/ 0 h 1625600"/>
              <a:gd name="connsiteX3" fmla="*/ 1828800 w 1828800"/>
              <a:gd name="connsiteY3" fmla="*/ 270939 h 1625600"/>
              <a:gd name="connsiteX4" fmla="*/ 1828800 w 1828800"/>
              <a:gd name="connsiteY4" fmla="*/ 1354661 h 1625600"/>
              <a:gd name="connsiteX5" fmla="*/ 1557861 w 1828800"/>
              <a:gd name="connsiteY5" fmla="*/ 1625600 h 1625600"/>
              <a:gd name="connsiteX6" fmla="*/ 270939 w 1828800"/>
              <a:gd name="connsiteY6" fmla="*/ 1625600 h 1625600"/>
              <a:gd name="connsiteX7" fmla="*/ 0 w 1828800"/>
              <a:gd name="connsiteY7" fmla="*/ 1354661 h 1625600"/>
              <a:gd name="connsiteX8" fmla="*/ 0 w 182880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557861" y="0"/>
                </a:lnTo>
                <a:cubicBezTo>
                  <a:pt x="1707496" y="0"/>
                  <a:pt x="1828800" y="121304"/>
                  <a:pt x="1828800" y="270939"/>
                </a:cubicBezTo>
                <a:lnTo>
                  <a:pt x="1828800" y="1354661"/>
                </a:lnTo>
                <a:cubicBezTo>
                  <a:pt x="1828800" y="1504296"/>
                  <a:pt x="1707496" y="1625600"/>
                  <a:pt x="155786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945" tIns="227945" rIns="227945" bIns="22794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3900" kern="120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70622" y="1348156"/>
            <a:ext cx="3268196" cy="1862068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pPr marL="179388" indent="-179388" fontAlgn="auto">
              <a:spcAft>
                <a:spcPts val="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FRIULIA è la Finanziaria Regionale del Friuli Venezia Giulia costituita nel 1967;</a:t>
            </a:r>
          </a:p>
          <a:p>
            <a:pPr marL="179388" indent="-179388" fontAlgn="auto">
              <a:spcAft>
                <a:spcPts val="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endParaRPr lang="it-IT" sz="1200" dirty="0">
              <a:solidFill>
                <a:srgbClr val="000066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pPr marL="179388" indent="-179388" fontAlgn="auto">
              <a:spcAft>
                <a:spcPts val="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Il patrimonio netto di Friulia è di circa </a:t>
            </a: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€ 640 milioni 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ed è a servizio dello sviluppo di</a:t>
            </a:r>
            <a:r>
              <a:rPr lang="it-IT" sz="1200" b="1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Tahoma" pitchFamily="34" charset="0"/>
              </a:rPr>
              <a:t>due attività:</a:t>
            </a:r>
            <a:endParaRPr lang="it-IT" sz="1200" dirty="0">
              <a:solidFill>
                <a:srgbClr val="00006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05C3B4D7-9D11-4162-8129-17A2413FA059}"/>
              </a:ext>
            </a:extLst>
          </p:cNvPr>
          <p:cNvSpPr/>
          <p:nvPr/>
        </p:nvSpPr>
        <p:spPr>
          <a:xfrm rot="1909101">
            <a:off x="3122670" y="2622758"/>
            <a:ext cx="874486" cy="1704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6803962A-2771-42DA-B0F1-E50DC1EA8E78}"/>
              </a:ext>
            </a:extLst>
          </p:cNvPr>
          <p:cNvSpPr/>
          <p:nvPr/>
        </p:nvSpPr>
        <p:spPr>
          <a:xfrm rot="19687449">
            <a:off x="3063056" y="1713977"/>
            <a:ext cx="859018" cy="17934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Segnaposto numero diapositiva 3">
            <a:extLst>
              <a:ext uri="{FF2B5EF4-FFF2-40B4-BE49-F238E27FC236}">
                <a16:creationId xmlns:a16="http://schemas.microsoft.com/office/drawing/2014/main" id="{1A13765F-969B-4908-800A-A428030C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161" y="6477121"/>
            <a:ext cx="2057400" cy="365125"/>
          </a:xfrm>
        </p:spPr>
        <p:txBody>
          <a:bodyPr/>
          <a:lstStyle/>
          <a:p>
            <a:r>
              <a:rPr lang="it-IT" dirty="0"/>
              <a:t>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0FEAB5-01F3-4685-82D1-1D0A4F9E6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26" y="4146972"/>
            <a:ext cx="5752021" cy="2609882"/>
          </a:xfrm>
          <a:prstGeom prst="rect">
            <a:avLst/>
          </a:prstGeom>
        </p:spPr>
      </p:pic>
      <p:sp>
        <p:nvSpPr>
          <p:cNvPr id="22" name="Shape 65">
            <a:extLst>
              <a:ext uri="{FF2B5EF4-FFF2-40B4-BE49-F238E27FC236}">
                <a16:creationId xmlns:a16="http://schemas.microsoft.com/office/drawing/2014/main" id="{A7DEE628-1CC8-487C-A38B-49FC0FF2C467}"/>
              </a:ext>
            </a:extLst>
          </p:cNvPr>
          <p:cNvSpPr txBox="1"/>
          <p:nvPr/>
        </p:nvSpPr>
        <p:spPr>
          <a:xfrm>
            <a:off x="2247900" y="3795350"/>
            <a:ext cx="2486025" cy="2952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it" sz="2000" b="1" dirty="0">
                <a:solidFill>
                  <a:srgbClr val="000066"/>
                </a:solidFill>
                <a:latin typeface="Arial Narrow" panose="020B0606020202030204" pitchFamily="34" charset="0"/>
              </a:rPr>
              <a:t>Azionariato </a:t>
            </a:r>
            <a:r>
              <a:rPr lang="it-IT" sz="2000" b="1" dirty="0">
                <a:solidFill>
                  <a:srgbClr val="000066"/>
                </a:solidFill>
                <a:latin typeface="Arial Narrow" panose="020B0606020202030204" pitchFamily="34" charset="0"/>
              </a:rPr>
              <a:t>e il Gruppo</a:t>
            </a:r>
            <a:endParaRPr lang="it" sz="20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3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e 37">
            <a:extLst>
              <a:ext uri="{FF2B5EF4-FFF2-40B4-BE49-F238E27FC236}">
                <a16:creationId xmlns:a16="http://schemas.microsoft.com/office/drawing/2014/main" id="{B863179B-9AC5-49B2-BED8-199D823F31EF}"/>
              </a:ext>
            </a:extLst>
          </p:cNvPr>
          <p:cNvSpPr/>
          <p:nvPr/>
        </p:nvSpPr>
        <p:spPr>
          <a:xfrm>
            <a:off x="76200" y="1809750"/>
            <a:ext cx="4095223" cy="312141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FBEE20-194B-4DA8-8D04-E542CE56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8" y="158092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MISSION E OPERATIVITA’ SUL MERCATO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3B76CB8-29FB-432B-B5BB-C05837ECD9E6}"/>
              </a:ext>
            </a:extLst>
          </p:cNvPr>
          <p:cNvSpPr/>
          <p:nvPr/>
        </p:nvSpPr>
        <p:spPr>
          <a:xfrm>
            <a:off x="402481" y="1991950"/>
            <a:ext cx="1685633" cy="58314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RAFFORZARE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0309398A-7EAC-40E7-97F6-C7C64AE00CFD}"/>
              </a:ext>
            </a:extLst>
          </p:cNvPr>
          <p:cNvSpPr/>
          <p:nvPr/>
        </p:nvSpPr>
        <p:spPr>
          <a:xfrm>
            <a:off x="402481" y="3397573"/>
            <a:ext cx="1962516" cy="728093"/>
          </a:xfrm>
          <a:custGeom>
            <a:avLst/>
            <a:gdLst>
              <a:gd name="connsiteX0" fmla="*/ 0 w 1962516"/>
              <a:gd name="connsiteY0" fmla="*/ 0 h 728093"/>
              <a:gd name="connsiteX1" fmla="*/ 1962516 w 1962516"/>
              <a:gd name="connsiteY1" fmla="*/ 0 h 728093"/>
              <a:gd name="connsiteX2" fmla="*/ 1962516 w 1962516"/>
              <a:gd name="connsiteY2" fmla="*/ 728093 h 728093"/>
              <a:gd name="connsiteX3" fmla="*/ 0 w 1962516"/>
              <a:gd name="connsiteY3" fmla="*/ 728093 h 728093"/>
              <a:gd name="connsiteX4" fmla="*/ 0 w 1962516"/>
              <a:gd name="connsiteY4" fmla="*/ 0 h 72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516" h="728093">
                <a:moveTo>
                  <a:pt x="0" y="0"/>
                </a:moveTo>
                <a:lnTo>
                  <a:pt x="1962516" y="0"/>
                </a:lnTo>
                <a:lnTo>
                  <a:pt x="1962516" y="728093"/>
                </a:lnTo>
                <a:lnTo>
                  <a:pt x="0" y="7280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0" numCol="1" spcCol="1270" anchor="t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3400" kern="120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E9349C3-0E7A-4094-8792-9552D81E45C9}"/>
              </a:ext>
            </a:extLst>
          </p:cNvPr>
          <p:cNvSpPr/>
          <p:nvPr/>
        </p:nvSpPr>
        <p:spPr>
          <a:xfrm>
            <a:off x="2237482" y="2001475"/>
            <a:ext cx="1616333" cy="58314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CONTRIBUIRE</a:t>
            </a: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A2529A9B-35B1-4F89-935F-3817BD09FABC}"/>
              </a:ext>
            </a:extLst>
          </p:cNvPr>
          <p:cNvSpPr/>
          <p:nvPr/>
        </p:nvSpPr>
        <p:spPr>
          <a:xfrm>
            <a:off x="2355592" y="3207424"/>
            <a:ext cx="1962516" cy="728093"/>
          </a:xfrm>
          <a:custGeom>
            <a:avLst/>
            <a:gdLst>
              <a:gd name="connsiteX0" fmla="*/ 0 w 1962516"/>
              <a:gd name="connsiteY0" fmla="*/ 0 h 728093"/>
              <a:gd name="connsiteX1" fmla="*/ 1962516 w 1962516"/>
              <a:gd name="connsiteY1" fmla="*/ 0 h 728093"/>
              <a:gd name="connsiteX2" fmla="*/ 1962516 w 1962516"/>
              <a:gd name="connsiteY2" fmla="*/ 728093 h 728093"/>
              <a:gd name="connsiteX3" fmla="*/ 0 w 1962516"/>
              <a:gd name="connsiteY3" fmla="*/ 728093 h 728093"/>
              <a:gd name="connsiteX4" fmla="*/ 0 w 1962516"/>
              <a:gd name="connsiteY4" fmla="*/ 0 h 72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516" h="728093">
                <a:moveTo>
                  <a:pt x="0" y="0"/>
                </a:moveTo>
                <a:lnTo>
                  <a:pt x="1962516" y="0"/>
                </a:lnTo>
                <a:lnTo>
                  <a:pt x="1962516" y="728093"/>
                </a:lnTo>
                <a:lnTo>
                  <a:pt x="0" y="7280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0" numCol="1" spcCol="1270" anchor="t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3400" kern="120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FB4D4984-362B-434F-8533-39E448B86590}"/>
              </a:ext>
            </a:extLst>
          </p:cNvPr>
          <p:cNvSpPr/>
          <p:nvPr/>
        </p:nvSpPr>
        <p:spPr>
          <a:xfrm>
            <a:off x="2355592" y="5417268"/>
            <a:ext cx="1962516" cy="728093"/>
          </a:xfrm>
          <a:custGeom>
            <a:avLst/>
            <a:gdLst>
              <a:gd name="connsiteX0" fmla="*/ 0 w 1962516"/>
              <a:gd name="connsiteY0" fmla="*/ 0 h 728093"/>
              <a:gd name="connsiteX1" fmla="*/ 1962516 w 1962516"/>
              <a:gd name="connsiteY1" fmla="*/ 0 h 728093"/>
              <a:gd name="connsiteX2" fmla="*/ 1962516 w 1962516"/>
              <a:gd name="connsiteY2" fmla="*/ 728093 h 728093"/>
              <a:gd name="connsiteX3" fmla="*/ 0 w 1962516"/>
              <a:gd name="connsiteY3" fmla="*/ 728093 h 728093"/>
              <a:gd name="connsiteX4" fmla="*/ 0 w 1962516"/>
              <a:gd name="connsiteY4" fmla="*/ 0 h 72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516" h="728093">
                <a:moveTo>
                  <a:pt x="0" y="0"/>
                </a:moveTo>
                <a:lnTo>
                  <a:pt x="1962516" y="0"/>
                </a:lnTo>
                <a:lnTo>
                  <a:pt x="1962516" y="728093"/>
                </a:lnTo>
                <a:lnTo>
                  <a:pt x="0" y="7280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0" numCol="1" spcCol="1270" anchor="t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3400" kern="12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F04A0-9B76-45D7-A805-0CE32CBB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3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EAE5A1-5CE9-48BD-9403-BCE4E690FB18}"/>
              </a:ext>
            </a:extLst>
          </p:cNvPr>
          <p:cNvSpPr txBox="1"/>
          <p:nvPr/>
        </p:nvSpPr>
        <p:spPr>
          <a:xfrm>
            <a:off x="402481" y="2575099"/>
            <a:ext cx="1696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la </a:t>
            </a:r>
            <a:r>
              <a:rPr lang="it-IT" sz="1300" b="1" dirty="0">
                <a:solidFill>
                  <a:srgbClr val="000066"/>
                </a:solidFill>
                <a:latin typeface="Arial Narrow" panose="020B0606020202030204" pitchFamily="34" charset="0"/>
              </a:rPr>
              <a:t>capitalizzazione delle imprese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, aiutandole ad indirizzare risorse economiche verso obiettivi di crescita di medio lungo periodo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913A3A-7174-46B9-B972-D778067C260C}"/>
              </a:ext>
            </a:extLst>
          </p:cNvPr>
          <p:cNvSpPr txBox="1"/>
          <p:nvPr/>
        </p:nvSpPr>
        <p:spPr>
          <a:xfrm>
            <a:off x="2041147" y="2639687"/>
            <a:ext cx="1892558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alla strutturazione ed al miglioramento di una corretta </a:t>
            </a:r>
            <a:r>
              <a:rPr lang="it-IT" sz="13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governance</a:t>
            </a:r>
            <a:r>
              <a:rPr lang="it-IT" sz="1300" b="1" dirty="0">
                <a:solidFill>
                  <a:srgbClr val="000066"/>
                </a:solidFill>
                <a:latin typeface="Arial Narrow" panose="020B0606020202030204" pitchFamily="34" charset="0"/>
              </a:rPr>
              <a:t> aziendale </a:t>
            </a:r>
          </a:p>
          <a:p>
            <a:endParaRPr lang="it-IT" sz="1400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944A8A7-3A23-45E9-9AA8-CEE137132030}"/>
              </a:ext>
            </a:extLst>
          </p:cNvPr>
          <p:cNvSpPr/>
          <p:nvPr/>
        </p:nvSpPr>
        <p:spPr>
          <a:xfrm>
            <a:off x="402481" y="4170710"/>
            <a:ext cx="1685633" cy="58314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FACILITARE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0E62A68-903F-4D72-A4AC-03F66E72230D}"/>
              </a:ext>
            </a:extLst>
          </p:cNvPr>
          <p:cNvSpPr/>
          <p:nvPr/>
        </p:nvSpPr>
        <p:spPr>
          <a:xfrm>
            <a:off x="148590" y="4877103"/>
            <a:ext cx="22164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300" dirty="0">
                <a:solidFill>
                  <a:srgbClr val="000066"/>
                </a:solidFill>
                <a:latin typeface="Arial Narrow" panose="020B0606020202030204" pitchFamily="34" charset="0"/>
              </a:rPr>
              <a:t>a </a:t>
            </a:r>
            <a:r>
              <a:rPr lang="it-IT" sz="1300" b="1" dirty="0">
                <a:solidFill>
                  <a:srgbClr val="000066"/>
                </a:solidFill>
                <a:latin typeface="Arial Narrow" panose="020B0606020202030204" pitchFamily="34" charset="0"/>
              </a:rPr>
              <a:t>diffondere le opportunità fornite dalla buona finanza</a:t>
            </a:r>
            <a:r>
              <a:rPr lang="it-IT" sz="1300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quale strumento di vantaggio competitivo per le PMI regionali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EB6DE9A-9122-47DF-98C7-27D599A79C59}"/>
              </a:ext>
            </a:extLst>
          </p:cNvPr>
          <p:cNvSpPr/>
          <p:nvPr/>
        </p:nvSpPr>
        <p:spPr>
          <a:xfrm>
            <a:off x="2208907" y="4174309"/>
            <a:ext cx="1644908" cy="58314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CONCORRERE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D0DB02-8B53-4403-A339-F0A9BFFCAAD1}"/>
              </a:ext>
            </a:extLst>
          </p:cNvPr>
          <p:cNvSpPr txBox="1"/>
          <p:nvPr/>
        </p:nvSpPr>
        <p:spPr>
          <a:xfrm>
            <a:off x="2208907" y="4849109"/>
            <a:ext cx="19625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in sinergia con gli altri attori economici del Territorio allo </a:t>
            </a:r>
            <a:r>
              <a:rPr lang="it-IT" sz="1300" b="1" dirty="0">
                <a:solidFill>
                  <a:srgbClr val="000066"/>
                </a:solidFill>
                <a:latin typeface="Arial Narrow" panose="020B0606020202030204" pitchFamily="34" charset="0"/>
              </a:rPr>
              <a:t>sviluppo economico del Friuli Venezia Giulia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B19AFB57-E677-4E1F-BEED-4DA14B4F54B0}"/>
              </a:ext>
            </a:extLst>
          </p:cNvPr>
          <p:cNvSpPr/>
          <p:nvPr/>
        </p:nvSpPr>
        <p:spPr>
          <a:xfrm>
            <a:off x="4670533" y="1981011"/>
            <a:ext cx="4257028" cy="413280"/>
          </a:xfrm>
          <a:custGeom>
            <a:avLst/>
            <a:gdLst>
              <a:gd name="connsiteX0" fmla="*/ 0 w 7119968"/>
              <a:gd name="connsiteY0" fmla="*/ 68881 h 413280"/>
              <a:gd name="connsiteX1" fmla="*/ 68881 w 7119968"/>
              <a:gd name="connsiteY1" fmla="*/ 0 h 413280"/>
              <a:gd name="connsiteX2" fmla="*/ 7051087 w 7119968"/>
              <a:gd name="connsiteY2" fmla="*/ 0 h 413280"/>
              <a:gd name="connsiteX3" fmla="*/ 7119968 w 7119968"/>
              <a:gd name="connsiteY3" fmla="*/ 68881 h 413280"/>
              <a:gd name="connsiteX4" fmla="*/ 7119968 w 7119968"/>
              <a:gd name="connsiteY4" fmla="*/ 344399 h 413280"/>
              <a:gd name="connsiteX5" fmla="*/ 7051087 w 7119968"/>
              <a:gd name="connsiteY5" fmla="*/ 413280 h 413280"/>
              <a:gd name="connsiteX6" fmla="*/ 68881 w 7119968"/>
              <a:gd name="connsiteY6" fmla="*/ 413280 h 413280"/>
              <a:gd name="connsiteX7" fmla="*/ 0 w 7119968"/>
              <a:gd name="connsiteY7" fmla="*/ 344399 h 413280"/>
              <a:gd name="connsiteX8" fmla="*/ 0 w 711996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96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051087" y="0"/>
                </a:lnTo>
                <a:cubicBezTo>
                  <a:pt x="7089129" y="0"/>
                  <a:pt x="7119968" y="30839"/>
                  <a:pt x="7119968" y="68881"/>
                </a:cubicBezTo>
                <a:lnTo>
                  <a:pt x="7119968" y="344399"/>
                </a:lnTo>
                <a:cubicBezTo>
                  <a:pt x="7119968" y="382441"/>
                  <a:pt x="7089129" y="413280"/>
                  <a:pt x="705108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34" tIns="20175" rIns="239134" bIns="20175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Acquisendo partecipazioni di minoranza  ≤35 % 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A1DEF80D-112C-4B84-8B6A-9F51449C3A4F}"/>
              </a:ext>
            </a:extLst>
          </p:cNvPr>
          <p:cNvSpPr/>
          <p:nvPr/>
        </p:nvSpPr>
        <p:spPr>
          <a:xfrm>
            <a:off x="4709280" y="2921578"/>
            <a:ext cx="4218281" cy="413280"/>
          </a:xfrm>
          <a:custGeom>
            <a:avLst/>
            <a:gdLst>
              <a:gd name="connsiteX0" fmla="*/ 0 w 7119968"/>
              <a:gd name="connsiteY0" fmla="*/ 68881 h 413280"/>
              <a:gd name="connsiteX1" fmla="*/ 68881 w 7119968"/>
              <a:gd name="connsiteY1" fmla="*/ 0 h 413280"/>
              <a:gd name="connsiteX2" fmla="*/ 7051087 w 7119968"/>
              <a:gd name="connsiteY2" fmla="*/ 0 h 413280"/>
              <a:gd name="connsiteX3" fmla="*/ 7119968 w 7119968"/>
              <a:gd name="connsiteY3" fmla="*/ 68881 h 413280"/>
              <a:gd name="connsiteX4" fmla="*/ 7119968 w 7119968"/>
              <a:gd name="connsiteY4" fmla="*/ 344399 h 413280"/>
              <a:gd name="connsiteX5" fmla="*/ 7051087 w 7119968"/>
              <a:gd name="connsiteY5" fmla="*/ 413280 h 413280"/>
              <a:gd name="connsiteX6" fmla="*/ 68881 w 7119968"/>
              <a:gd name="connsiteY6" fmla="*/ 413280 h 413280"/>
              <a:gd name="connsiteX7" fmla="*/ 0 w 7119968"/>
              <a:gd name="connsiteY7" fmla="*/ 344399 h 413280"/>
              <a:gd name="connsiteX8" fmla="*/ 0 w 711996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96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051087" y="0"/>
                </a:lnTo>
                <a:cubicBezTo>
                  <a:pt x="7089129" y="0"/>
                  <a:pt x="7119968" y="30839"/>
                  <a:pt x="7119968" y="68881"/>
                </a:cubicBezTo>
                <a:lnTo>
                  <a:pt x="7119968" y="344399"/>
                </a:lnTo>
                <a:cubicBezTo>
                  <a:pt x="7119968" y="382441"/>
                  <a:pt x="7089129" y="413280"/>
                  <a:pt x="705108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87321"/>
              <a:satOff val="-1564"/>
              <a:lumOff val="66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34" tIns="20175" rIns="239134" bIns="20175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 L</a:t>
            </a:r>
            <a:r>
              <a:rPr lang="it-IT" sz="1600" b="1" kern="1200" dirty="0">
                <a:solidFill>
                  <a:schemeClr val="bg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asciando la gestione agli imprenditori</a:t>
            </a:r>
            <a:endParaRPr lang="it-IT" sz="16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58E44C19-7FD5-43AF-8F6A-11EEAC7A5D1A}"/>
              </a:ext>
            </a:extLst>
          </p:cNvPr>
          <p:cNvSpPr/>
          <p:nvPr/>
        </p:nvSpPr>
        <p:spPr>
          <a:xfrm>
            <a:off x="4709280" y="4041717"/>
            <a:ext cx="4218281" cy="510737"/>
          </a:xfrm>
          <a:custGeom>
            <a:avLst/>
            <a:gdLst>
              <a:gd name="connsiteX0" fmla="*/ 0 w 7119968"/>
              <a:gd name="connsiteY0" fmla="*/ 68881 h 413280"/>
              <a:gd name="connsiteX1" fmla="*/ 68881 w 7119968"/>
              <a:gd name="connsiteY1" fmla="*/ 0 h 413280"/>
              <a:gd name="connsiteX2" fmla="*/ 7051087 w 7119968"/>
              <a:gd name="connsiteY2" fmla="*/ 0 h 413280"/>
              <a:gd name="connsiteX3" fmla="*/ 7119968 w 7119968"/>
              <a:gd name="connsiteY3" fmla="*/ 68881 h 413280"/>
              <a:gd name="connsiteX4" fmla="*/ 7119968 w 7119968"/>
              <a:gd name="connsiteY4" fmla="*/ 344399 h 413280"/>
              <a:gd name="connsiteX5" fmla="*/ 7051087 w 7119968"/>
              <a:gd name="connsiteY5" fmla="*/ 413280 h 413280"/>
              <a:gd name="connsiteX6" fmla="*/ 68881 w 7119968"/>
              <a:gd name="connsiteY6" fmla="*/ 413280 h 413280"/>
              <a:gd name="connsiteX7" fmla="*/ 0 w 7119968"/>
              <a:gd name="connsiteY7" fmla="*/ 344399 h 413280"/>
              <a:gd name="connsiteX8" fmla="*/ 0 w 711996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96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051087" y="0"/>
                </a:lnTo>
                <a:cubicBezTo>
                  <a:pt x="7089129" y="0"/>
                  <a:pt x="7119968" y="30839"/>
                  <a:pt x="7119968" y="68881"/>
                </a:cubicBezTo>
                <a:lnTo>
                  <a:pt x="7119968" y="344399"/>
                </a:lnTo>
                <a:cubicBezTo>
                  <a:pt x="7119968" y="382441"/>
                  <a:pt x="7089129" y="413280"/>
                  <a:pt x="705108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174641"/>
              <a:satOff val="-3128"/>
              <a:lumOff val="132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34" tIns="20175" rIns="239134" bIns="20175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Mettendo a disposizione la propria rete di contatti</a:t>
            </a: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D905FFDC-81E4-43EF-A440-48A4ECB7A467}"/>
              </a:ext>
            </a:extLst>
          </p:cNvPr>
          <p:cNvSpPr/>
          <p:nvPr/>
        </p:nvSpPr>
        <p:spPr>
          <a:xfrm>
            <a:off x="4709278" y="4931160"/>
            <a:ext cx="4218281" cy="570341"/>
          </a:xfrm>
          <a:custGeom>
            <a:avLst/>
            <a:gdLst>
              <a:gd name="connsiteX0" fmla="*/ 0 w 7119968"/>
              <a:gd name="connsiteY0" fmla="*/ 68881 h 413280"/>
              <a:gd name="connsiteX1" fmla="*/ 68881 w 7119968"/>
              <a:gd name="connsiteY1" fmla="*/ 0 h 413280"/>
              <a:gd name="connsiteX2" fmla="*/ 7051087 w 7119968"/>
              <a:gd name="connsiteY2" fmla="*/ 0 h 413280"/>
              <a:gd name="connsiteX3" fmla="*/ 7119968 w 7119968"/>
              <a:gd name="connsiteY3" fmla="*/ 68881 h 413280"/>
              <a:gd name="connsiteX4" fmla="*/ 7119968 w 7119968"/>
              <a:gd name="connsiteY4" fmla="*/ 344399 h 413280"/>
              <a:gd name="connsiteX5" fmla="*/ 7051087 w 7119968"/>
              <a:gd name="connsiteY5" fmla="*/ 413280 h 413280"/>
              <a:gd name="connsiteX6" fmla="*/ 68881 w 7119968"/>
              <a:gd name="connsiteY6" fmla="*/ 413280 h 413280"/>
              <a:gd name="connsiteX7" fmla="*/ 0 w 7119968"/>
              <a:gd name="connsiteY7" fmla="*/ 344399 h 413280"/>
              <a:gd name="connsiteX8" fmla="*/ 0 w 711996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96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051087" y="0"/>
                </a:lnTo>
                <a:cubicBezTo>
                  <a:pt x="7089129" y="0"/>
                  <a:pt x="7119968" y="30839"/>
                  <a:pt x="7119968" y="68881"/>
                </a:cubicBezTo>
                <a:lnTo>
                  <a:pt x="7119968" y="344399"/>
                </a:lnTo>
                <a:cubicBezTo>
                  <a:pt x="7119968" y="382441"/>
                  <a:pt x="7089129" y="413280"/>
                  <a:pt x="705108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261962"/>
              <a:satOff val="-4692"/>
              <a:lumOff val="199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34" tIns="20175" rIns="239134" bIns="20175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bg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Creando sinergia tra le imprese partecipate e facilitando i rapporti con la Regione FVG</a:t>
            </a:r>
            <a:endParaRPr lang="it-IT" sz="16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E647377-CFD3-4740-B5C8-51A6FA72A45A}"/>
              </a:ext>
            </a:extLst>
          </p:cNvPr>
          <p:cNvSpPr txBox="1"/>
          <p:nvPr/>
        </p:nvSpPr>
        <p:spPr>
          <a:xfrm>
            <a:off x="4670533" y="2383934"/>
            <a:ext cx="42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che, al termine dell'intervento (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ea typeface="ＭＳ Ｐゴシック" pitchFamily="34" charset="-128"/>
                <a:cs typeface="Tahoma" pitchFamily="34" charset="0"/>
              </a:rPr>
              <a:t>~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5 anni), cede generalmente all'imprenditore ad un rendimento predefinito</a:t>
            </a:r>
            <a:endParaRPr lang="it-IT" sz="1200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endParaRPr lang="it-IT" sz="1200" dirty="0">
              <a:solidFill>
                <a:srgbClr val="000066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7441879-888A-4061-970F-866697F921B4}"/>
              </a:ext>
            </a:extLst>
          </p:cNvPr>
          <p:cNvSpPr txBox="1"/>
          <p:nvPr/>
        </p:nvSpPr>
        <p:spPr>
          <a:xfrm>
            <a:off x="4709280" y="3321668"/>
            <a:ext cx="421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offrendo check-up periodico degli obiettivi e dei piani di sviluppo e consulenza strategica (anche mediante la partecipazione in </a:t>
            </a:r>
            <a:r>
              <a:rPr lang="it-IT" sz="1200" dirty="0" err="1">
                <a:solidFill>
                  <a:srgbClr val="000066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CdA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/Collegio Sindacale)</a:t>
            </a:r>
            <a:endParaRPr lang="it-IT" sz="12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6A85E9B-E4E8-4047-A1D6-4F8EBFB05427}"/>
              </a:ext>
            </a:extLst>
          </p:cNvPr>
          <p:cNvSpPr txBox="1"/>
          <p:nvPr/>
        </p:nvSpPr>
        <p:spPr>
          <a:xfrm>
            <a:off x="4709280" y="4552454"/>
            <a:ext cx="421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per trovare sinergie con istituzioni bancarie, investitori e associazioni</a:t>
            </a:r>
            <a:endParaRPr lang="it-IT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06D1643-28DF-4F8C-A88F-0C04A299B154}"/>
              </a:ext>
            </a:extLst>
          </p:cNvPr>
          <p:cNvSpPr txBox="1"/>
          <p:nvPr/>
        </p:nvSpPr>
        <p:spPr>
          <a:xfrm>
            <a:off x="4709280" y="5515615"/>
            <a:ext cx="421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favorendo le occasioni di business</a:t>
            </a:r>
            <a:endParaRPr lang="it-IT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B8466C8D-4AAF-41A2-B993-07E91E4B0118}"/>
              </a:ext>
            </a:extLst>
          </p:cNvPr>
          <p:cNvCxnSpPr/>
          <p:nvPr/>
        </p:nvCxnSpPr>
        <p:spPr>
          <a:xfrm flipH="1">
            <a:off x="89838" y="1172158"/>
            <a:ext cx="8767926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hape 65">
            <a:extLst>
              <a:ext uri="{FF2B5EF4-FFF2-40B4-BE49-F238E27FC236}">
                <a16:creationId xmlns:a16="http://schemas.microsoft.com/office/drawing/2014/main" id="{F23A68C9-860E-4973-BA6E-3868205BD4B2}"/>
              </a:ext>
            </a:extLst>
          </p:cNvPr>
          <p:cNvSpPr txBox="1"/>
          <p:nvPr/>
        </p:nvSpPr>
        <p:spPr>
          <a:xfrm>
            <a:off x="965894" y="1005832"/>
            <a:ext cx="2486025" cy="2952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it-IT" sz="2000" b="1" dirty="0">
                <a:solidFill>
                  <a:srgbClr val="000066"/>
                </a:solidFill>
                <a:latin typeface="Arial Narrow" panose="020B0606020202030204" pitchFamily="34" charset="0"/>
              </a:rPr>
              <a:t>La nostra mission</a:t>
            </a:r>
            <a:endParaRPr lang="it" sz="20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Shape 65">
            <a:extLst>
              <a:ext uri="{FF2B5EF4-FFF2-40B4-BE49-F238E27FC236}">
                <a16:creationId xmlns:a16="http://schemas.microsoft.com/office/drawing/2014/main" id="{712C06C9-F403-4A84-8AC0-06AAC9882D29}"/>
              </a:ext>
            </a:extLst>
          </p:cNvPr>
          <p:cNvSpPr txBox="1"/>
          <p:nvPr/>
        </p:nvSpPr>
        <p:spPr>
          <a:xfrm>
            <a:off x="5042009" y="1016608"/>
            <a:ext cx="3339992" cy="2952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it-IT" sz="2000" b="1" dirty="0">
                <a:solidFill>
                  <a:srgbClr val="000066"/>
                </a:solidFill>
                <a:latin typeface="Arial Narrow" panose="020B0606020202030204" pitchFamily="34" charset="0"/>
              </a:rPr>
              <a:t>Come Friulia agisce sul mercato</a:t>
            </a:r>
            <a:endParaRPr lang="it" sz="20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2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ccia curva 125">
            <a:extLst>
              <a:ext uri="{FF2B5EF4-FFF2-40B4-BE49-F238E27FC236}">
                <a16:creationId xmlns:a16="http://schemas.microsoft.com/office/drawing/2014/main" id="{BFE11169-4E4E-4650-83DA-842CC5103632}"/>
              </a:ext>
            </a:extLst>
          </p:cNvPr>
          <p:cNvSpPr/>
          <p:nvPr/>
        </p:nvSpPr>
        <p:spPr>
          <a:xfrm>
            <a:off x="770914" y="924649"/>
            <a:ext cx="3233685" cy="5428526"/>
          </a:xfrm>
          <a:prstGeom prst="bentArrow">
            <a:avLst>
              <a:gd name="adj1" fmla="val 25000"/>
              <a:gd name="adj2" fmla="val 25157"/>
              <a:gd name="adj3" fmla="val 25000"/>
              <a:gd name="adj4" fmla="val 437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4103BE-2F00-495A-9988-01C8C01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126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FORMAT D’INTERVENTO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AAD55E-B7FD-4F3C-B041-4EC7D38D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9655" y="6466235"/>
            <a:ext cx="2057400" cy="365125"/>
          </a:xfrm>
        </p:spPr>
        <p:txBody>
          <a:bodyPr/>
          <a:lstStyle/>
          <a:p>
            <a:fld id="{24C973B4-22BD-4108-9CA9-4BC219D09750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246784-0C51-4814-8C44-E09955BDE118}"/>
              </a:ext>
            </a:extLst>
          </p:cNvPr>
          <p:cNvSpPr txBox="1"/>
          <p:nvPr/>
        </p:nvSpPr>
        <p:spPr>
          <a:xfrm>
            <a:off x="1540926" y="3173472"/>
            <a:ext cx="20686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L’accelerazione della crescita di piccole imprese con ambizione e potenziale</a:t>
            </a:r>
          </a:p>
        </p:txBody>
      </p:sp>
      <p:cxnSp>
        <p:nvCxnSpPr>
          <p:cNvPr id="11" name="Connettore 1 27">
            <a:extLst>
              <a:ext uri="{FF2B5EF4-FFF2-40B4-BE49-F238E27FC236}">
                <a16:creationId xmlns:a16="http://schemas.microsoft.com/office/drawing/2014/main" id="{74CEB992-E770-4858-8E6E-FF20C8DBFA29}"/>
              </a:ext>
            </a:extLst>
          </p:cNvPr>
          <p:cNvCxnSpPr/>
          <p:nvPr/>
        </p:nvCxnSpPr>
        <p:spPr>
          <a:xfrm>
            <a:off x="5850571" y="7081846"/>
            <a:ext cx="1401" cy="4750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3ABA86F6-A960-42A3-ABDA-FB66CAB1267B}"/>
              </a:ext>
            </a:extLst>
          </p:cNvPr>
          <p:cNvSpPr txBox="1">
            <a:spLocks/>
          </p:cNvSpPr>
          <p:nvPr/>
        </p:nvSpPr>
        <p:spPr>
          <a:xfrm>
            <a:off x="4004602" y="753235"/>
            <a:ext cx="5038314" cy="26456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Friulia interviene con un’operatività di supporto alle imprese rappresentata:</a:t>
            </a:r>
          </a:p>
          <a:p>
            <a:pPr indent="-161925" algn="just">
              <a:buFont typeface="Arial Narrow" panose="020B0606020202030204" pitchFamily="34" charset="0"/>
              <a:buChar char="–"/>
            </a:pPr>
            <a:r>
              <a:rPr lang="it-IT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 dall’apporto di capitale per lo sviluppo</a:t>
            </a:r>
          </a:p>
          <a:p>
            <a:pPr indent="-161925" algn="just">
              <a:buFont typeface="Arial Narrow" panose="020B0606020202030204" pitchFamily="34" charset="0"/>
              <a:buChar char="–"/>
            </a:pPr>
            <a:r>
              <a:rPr lang="it-IT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da finanziamenti collegati all’intervento in equity.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it-IT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Negli anni sono stati sviluppati </a:t>
            </a:r>
            <a:r>
              <a:rPr lang="it-IT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ulteriori format d’intervento</a:t>
            </a:r>
            <a:r>
              <a:rPr lang="it-IT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 legati alla media e piccola impresa ed alla PMI in momentanea crisi finanziaria: rispettivamente, </a:t>
            </a:r>
            <a:r>
              <a:rPr lang="it-IT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Money &amp; Coaching e Rilancio aziendale</a:t>
            </a:r>
            <a:r>
              <a:rPr lang="it-IT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it-IT" sz="13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it-IT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Ad integrazione degli interventi sopra citati, Friulia ha anche la possibilità di sottoscrivere </a:t>
            </a:r>
            <a:r>
              <a:rPr lang="it-IT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quote di emissioni obbligazionarie </a:t>
            </a:r>
            <a:r>
              <a:rPr lang="it-IT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di aziende partecipate, favorendone il collocamento sul mercato (</a:t>
            </a:r>
            <a:r>
              <a:rPr lang="it-IT" sz="13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Minibond</a:t>
            </a:r>
            <a:r>
              <a:rPr lang="it-IT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9EBCFEE-14F7-478A-ADC5-20FAA1D3C0CC}"/>
              </a:ext>
            </a:extLst>
          </p:cNvPr>
          <p:cNvSpPr txBox="1"/>
          <p:nvPr/>
        </p:nvSpPr>
        <p:spPr>
          <a:xfrm>
            <a:off x="1552913" y="4102542"/>
            <a:ext cx="20661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>
              <a:buClr>
                <a:srgbClr val="C00000"/>
              </a:buClr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Il rilancio delle imprese in temporanea difficoltà finanziaria, ma con buone prospettive strategiche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6D4F9A-5DBD-4A17-BE4A-752DF088E2F2}"/>
              </a:ext>
            </a:extLst>
          </p:cNvPr>
          <p:cNvSpPr txBox="1"/>
          <p:nvPr/>
        </p:nvSpPr>
        <p:spPr>
          <a:xfrm>
            <a:off x="1550541" y="5102354"/>
            <a:ext cx="20661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La buona innovazione finanziaria, agevolando l’accesso delle nostre imprese a strumenti di finanziamento più evoluti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9A06D6-7823-47E8-AC85-DEF73DA7704E}"/>
              </a:ext>
            </a:extLst>
          </p:cNvPr>
          <p:cNvGrpSpPr/>
          <p:nvPr/>
        </p:nvGrpSpPr>
        <p:grpSpPr>
          <a:xfrm>
            <a:off x="4850902" y="3983937"/>
            <a:ext cx="3474190" cy="2805467"/>
            <a:chOff x="4147731" y="3601824"/>
            <a:chExt cx="3474190" cy="2805467"/>
          </a:xfrm>
        </p:grpSpPr>
        <p:cxnSp>
          <p:nvCxnSpPr>
            <p:cNvPr id="6" name="Connettore 1 10">
              <a:extLst>
                <a:ext uri="{FF2B5EF4-FFF2-40B4-BE49-F238E27FC236}">
                  <a16:creationId xmlns:a16="http://schemas.microsoft.com/office/drawing/2014/main" id="{5E796EC0-BE81-471B-9D32-B4D5921A12E3}"/>
                </a:ext>
              </a:extLst>
            </p:cNvPr>
            <p:cNvCxnSpPr/>
            <p:nvPr/>
          </p:nvCxnSpPr>
          <p:spPr>
            <a:xfrm>
              <a:off x="4537473" y="5979705"/>
              <a:ext cx="1" cy="427586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tangolo con angoli arrotondati 74">
              <a:extLst>
                <a:ext uri="{FF2B5EF4-FFF2-40B4-BE49-F238E27FC236}">
                  <a16:creationId xmlns:a16="http://schemas.microsoft.com/office/drawing/2014/main" id="{D0E74FDB-FCAA-46D5-AE00-2ABC3470F607}"/>
                </a:ext>
              </a:extLst>
            </p:cNvPr>
            <p:cNvSpPr/>
            <p:nvPr/>
          </p:nvSpPr>
          <p:spPr>
            <a:xfrm>
              <a:off x="4147731" y="3601824"/>
              <a:ext cx="830610" cy="5124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Categoria di impresa</a:t>
              </a:r>
            </a:p>
          </p:txBody>
        </p:sp>
        <p:sp>
          <p:nvSpPr>
            <p:cNvPr id="76" name="Rettangolo con angoli arrotondati 75">
              <a:extLst>
                <a:ext uri="{FF2B5EF4-FFF2-40B4-BE49-F238E27FC236}">
                  <a16:creationId xmlns:a16="http://schemas.microsoft.com/office/drawing/2014/main" id="{E9B8F595-ED66-4230-905A-EE1E92A3CF5B}"/>
                </a:ext>
              </a:extLst>
            </p:cNvPr>
            <p:cNvSpPr/>
            <p:nvPr/>
          </p:nvSpPr>
          <p:spPr>
            <a:xfrm>
              <a:off x="4156695" y="5115896"/>
              <a:ext cx="830610" cy="42516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PICCOLE</a:t>
              </a:r>
              <a:r>
                <a:rPr lang="it-IT" sz="1050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 imprese</a:t>
              </a:r>
            </a:p>
          </p:txBody>
        </p:sp>
        <p:sp>
          <p:nvSpPr>
            <p:cNvPr id="77" name="Rettangolo con angoli arrotondati 76">
              <a:extLst>
                <a:ext uri="{FF2B5EF4-FFF2-40B4-BE49-F238E27FC236}">
                  <a16:creationId xmlns:a16="http://schemas.microsoft.com/office/drawing/2014/main" id="{0F51BC7D-06AC-476C-87D2-D4FD912569E7}"/>
                </a:ext>
              </a:extLst>
            </p:cNvPr>
            <p:cNvSpPr/>
            <p:nvPr/>
          </p:nvSpPr>
          <p:spPr>
            <a:xfrm>
              <a:off x="4156695" y="5595959"/>
              <a:ext cx="830610" cy="4251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MICRO </a:t>
              </a:r>
              <a:r>
                <a:rPr lang="it-IT" sz="1050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imprese</a:t>
              </a:r>
            </a:p>
          </p:txBody>
        </p:sp>
        <p:sp>
          <p:nvSpPr>
            <p:cNvPr id="78" name="Rettangolo con angoli arrotondati 77">
              <a:extLst>
                <a:ext uri="{FF2B5EF4-FFF2-40B4-BE49-F238E27FC236}">
                  <a16:creationId xmlns:a16="http://schemas.microsoft.com/office/drawing/2014/main" id="{8C423746-F47C-4F79-AFF2-D70B6FA732E6}"/>
                </a:ext>
              </a:extLst>
            </p:cNvPr>
            <p:cNvSpPr/>
            <p:nvPr/>
          </p:nvSpPr>
          <p:spPr>
            <a:xfrm>
              <a:off x="4156695" y="4164762"/>
              <a:ext cx="830610" cy="425167"/>
            </a:xfrm>
            <a:prstGeom prst="round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GRANDI </a:t>
              </a:r>
              <a:r>
                <a:rPr lang="it-IT" sz="1050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imprese</a:t>
              </a:r>
            </a:p>
          </p:txBody>
        </p:sp>
        <p:sp>
          <p:nvSpPr>
            <p:cNvPr id="79" name="Rettangolo con angoli arrotondati 78">
              <a:extLst>
                <a:ext uri="{FF2B5EF4-FFF2-40B4-BE49-F238E27FC236}">
                  <a16:creationId xmlns:a16="http://schemas.microsoft.com/office/drawing/2014/main" id="{2B491D59-ECA4-4016-82CB-CA18E1EEC66D}"/>
                </a:ext>
              </a:extLst>
            </p:cNvPr>
            <p:cNvSpPr/>
            <p:nvPr/>
          </p:nvSpPr>
          <p:spPr>
            <a:xfrm>
              <a:off x="4156695" y="4638240"/>
              <a:ext cx="830610" cy="4251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MEDIE</a:t>
              </a:r>
              <a:r>
                <a:rPr lang="it-IT" sz="1050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 imprese</a:t>
              </a:r>
            </a:p>
          </p:txBody>
        </p:sp>
        <p:cxnSp>
          <p:nvCxnSpPr>
            <p:cNvPr id="86" name="Connettore 1 10">
              <a:extLst>
                <a:ext uri="{FF2B5EF4-FFF2-40B4-BE49-F238E27FC236}">
                  <a16:creationId xmlns:a16="http://schemas.microsoft.com/office/drawing/2014/main" id="{A0153AB2-74F5-4549-8C20-0973336138FC}"/>
                </a:ext>
              </a:extLst>
            </p:cNvPr>
            <p:cNvCxnSpPr/>
            <p:nvPr/>
          </p:nvCxnSpPr>
          <p:spPr>
            <a:xfrm>
              <a:off x="5409703" y="5979705"/>
              <a:ext cx="1" cy="427586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ttangolo con angoli arrotondati 86">
              <a:extLst>
                <a:ext uri="{FF2B5EF4-FFF2-40B4-BE49-F238E27FC236}">
                  <a16:creationId xmlns:a16="http://schemas.microsoft.com/office/drawing/2014/main" id="{F8480754-C8AF-4683-A437-8D5008C4900A}"/>
                </a:ext>
              </a:extLst>
            </p:cNvPr>
            <p:cNvSpPr/>
            <p:nvPr/>
          </p:nvSpPr>
          <p:spPr>
            <a:xfrm>
              <a:off x="5019961" y="3601824"/>
              <a:ext cx="830610" cy="5124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Dipendenti</a:t>
              </a:r>
            </a:p>
          </p:txBody>
        </p:sp>
        <p:sp>
          <p:nvSpPr>
            <p:cNvPr id="88" name="Rettangolo con angoli arrotondati 87">
              <a:extLst>
                <a:ext uri="{FF2B5EF4-FFF2-40B4-BE49-F238E27FC236}">
                  <a16:creationId xmlns:a16="http://schemas.microsoft.com/office/drawing/2014/main" id="{442F44D7-086A-47CA-9CAE-FA4934F052C5}"/>
                </a:ext>
              </a:extLst>
            </p:cNvPr>
            <p:cNvSpPr/>
            <p:nvPr/>
          </p:nvSpPr>
          <p:spPr>
            <a:xfrm>
              <a:off x="5028925" y="5115896"/>
              <a:ext cx="830610" cy="4251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&lt;50</a:t>
              </a:r>
            </a:p>
          </p:txBody>
        </p:sp>
        <p:sp>
          <p:nvSpPr>
            <p:cNvPr id="89" name="Rettangolo con angoli arrotondati 88">
              <a:extLst>
                <a:ext uri="{FF2B5EF4-FFF2-40B4-BE49-F238E27FC236}">
                  <a16:creationId xmlns:a16="http://schemas.microsoft.com/office/drawing/2014/main" id="{70326EF5-EC9E-4DAC-A350-D041AD49095D}"/>
                </a:ext>
              </a:extLst>
            </p:cNvPr>
            <p:cNvSpPr/>
            <p:nvPr/>
          </p:nvSpPr>
          <p:spPr>
            <a:xfrm>
              <a:off x="5028925" y="5595959"/>
              <a:ext cx="830610" cy="4251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&lt;10</a:t>
              </a:r>
            </a:p>
          </p:txBody>
        </p:sp>
        <p:sp>
          <p:nvSpPr>
            <p:cNvPr id="90" name="Rettangolo con angoli arrotondati 89">
              <a:extLst>
                <a:ext uri="{FF2B5EF4-FFF2-40B4-BE49-F238E27FC236}">
                  <a16:creationId xmlns:a16="http://schemas.microsoft.com/office/drawing/2014/main" id="{04F1D1BD-9256-4108-9B0C-3ED1F9C2FC87}"/>
                </a:ext>
              </a:extLst>
            </p:cNvPr>
            <p:cNvSpPr/>
            <p:nvPr/>
          </p:nvSpPr>
          <p:spPr>
            <a:xfrm>
              <a:off x="5028925" y="4164762"/>
              <a:ext cx="830610" cy="42516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&gt;250</a:t>
              </a:r>
              <a:endParaRPr lang="it-IT" sz="1000" dirty="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1" name="Rettangolo con angoli arrotondati 90">
              <a:extLst>
                <a:ext uri="{FF2B5EF4-FFF2-40B4-BE49-F238E27FC236}">
                  <a16:creationId xmlns:a16="http://schemas.microsoft.com/office/drawing/2014/main" id="{416E4DC8-D4C5-4BD3-98AF-B1EAAB198F09}"/>
                </a:ext>
              </a:extLst>
            </p:cNvPr>
            <p:cNvSpPr/>
            <p:nvPr/>
          </p:nvSpPr>
          <p:spPr>
            <a:xfrm>
              <a:off x="5028925" y="4638240"/>
              <a:ext cx="830610" cy="42516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&lt;250</a:t>
              </a:r>
            </a:p>
          </p:txBody>
        </p:sp>
        <p:sp>
          <p:nvSpPr>
            <p:cNvPr id="92" name="Rettangolo con angoli arrotondati 91">
              <a:extLst>
                <a:ext uri="{FF2B5EF4-FFF2-40B4-BE49-F238E27FC236}">
                  <a16:creationId xmlns:a16="http://schemas.microsoft.com/office/drawing/2014/main" id="{2DDE5016-16D0-4DD1-9E34-243D27994BC6}"/>
                </a:ext>
              </a:extLst>
            </p:cNvPr>
            <p:cNvSpPr/>
            <p:nvPr/>
          </p:nvSpPr>
          <p:spPr>
            <a:xfrm>
              <a:off x="5901154" y="3601824"/>
              <a:ext cx="830610" cy="5124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Fatturato</a:t>
              </a:r>
            </a:p>
          </p:txBody>
        </p:sp>
        <p:sp>
          <p:nvSpPr>
            <p:cNvPr id="93" name="Rettangolo con angoli arrotondati 92">
              <a:extLst>
                <a:ext uri="{FF2B5EF4-FFF2-40B4-BE49-F238E27FC236}">
                  <a16:creationId xmlns:a16="http://schemas.microsoft.com/office/drawing/2014/main" id="{1FF01F9B-D404-442D-8400-828719013E9D}"/>
                </a:ext>
              </a:extLst>
            </p:cNvPr>
            <p:cNvSpPr/>
            <p:nvPr/>
          </p:nvSpPr>
          <p:spPr>
            <a:xfrm>
              <a:off x="5910118" y="5115896"/>
              <a:ext cx="830610" cy="4251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&lt;10 milioni di euro</a:t>
              </a:r>
            </a:p>
          </p:txBody>
        </p:sp>
        <p:sp>
          <p:nvSpPr>
            <p:cNvPr id="94" name="Rettangolo con angoli arrotondati 93">
              <a:extLst>
                <a:ext uri="{FF2B5EF4-FFF2-40B4-BE49-F238E27FC236}">
                  <a16:creationId xmlns:a16="http://schemas.microsoft.com/office/drawing/2014/main" id="{CD423859-AE22-4295-BCF0-815F0547A473}"/>
                </a:ext>
              </a:extLst>
            </p:cNvPr>
            <p:cNvSpPr/>
            <p:nvPr/>
          </p:nvSpPr>
          <p:spPr>
            <a:xfrm>
              <a:off x="5910118" y="5595959"/>
              <a:ext cx="830610" cy="4251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&lt;2 milioni di euro</a:t>
              </a:r>
            </a:p>
          </p:txBody>
        </p:sp>
        <p:sp>
          <p:nvSpPr>
            <p:cNvPr id="95" name="Rettangolo con angoli arrotondati 94">
              <a:extLst>
                <a:ext uri="{FF2B5EF4-FFF2-40B4-BE49-F238E27FC236}">
                  <a16:creationId xmlns:a16="http://schemas.microsoft.com/office/drawing/2014/main" id="{68EC8240-39A5-481F-AAD9-B664B4E0489F}"/>
                </a:ext>
              </a:extLst>
            </p:cNvPr>
            <p:cNvSpPr/>
            <p:nvPr/>
          </p:nvSpPr>
          <p:spPr>
            <a:xfrm>
              <a:off x="5910118" y="4164762"/>
              <a:ext cx="830610" cy="42516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&gt;50 milioni di Euro</a:t>
              </a:r>
              <a:endParaRPr lang="it-IT" sz="1000" dirty="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6" name="Rettangolo con angoli arrotondati 95">
              <a:extLst>
                <a:ext uri="{FF2B5EF4-FFF2-40B4-BE49-F238E27FC236}">
                  <a16:creationId xmlns:a16="http://schemas.microsoft.com/office/drawing/2014/main" id="{79113629-A495-4543-A6BD-71E3411C920D}"/>
                </a:ext>
              </a:extLst>
            </p:cNvPr>
            <p:cNvSpPr/>
            <p:nvPr/>
          </p:nvSpPr>
          <p:spPr>
            <a:xfrm>
              <a:off x="5910118" y="4638240"/>
              <a:ext cx="830610" cy="42516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&lt;50 milioni di euro</a:t>
              </a:r>
            </a:p>
          </p:txBody>
        </p:sp>
        <p:sp>
          <p:nvSpPr>
            <p:cNvPr id="97" name="Rettangolo con angoli arrotondati 96">
              <a:extLst>
                <a:ext uri="{FF2B5EF4-FFF2-40B4-BE49-F238E27FC236}">
                  <a16:creationId xmlns:a16="http://schemas.microsoft.com/office/drawing/2014/main" id="{08284E20-D014-41E6-9766-91E0F56A08D3}"/>
                </a:ext>
              </a:extLst>
            </p:cNvPr>
            <p:cNvSpPr/>
            <p:nvPr/>
          </p:nvSpPr>
          <p:spPr>
            <a:xfrm>
              <a:off x="6782347" y="3601824"/>
              <a:ext cx="830610" cy="5124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Totale attivo</a:t>
              </a:r>
            </a:p>
          </p:txBody>
        </p:sp>
        <p:sp>
          <p:nvSpPr>
            <p:cNvPr id="98" name="Rettangolo con angoli arrotondati 97">
              <a:extLst>
                <a:ext uri="{FF2B5EF4-FFF2-40B4-BE49-F238E27FC236}">
                  <a16:creationId xmlns:a16="http://schemas.microsoft.com/office/drawing/2014/main" id="{7534392B-3BA9-4DB7-8352-53369170879B}"/>
                </a:ext>
              </a:extLst>
            </p:cNvPr>
            <p:cNvSpPr/>
            <p:nvPr/>
          </p:nvSpPr>
          <p:spPr>
            <a:xfrm>
              <a:off x="6791311" y="5115896"/>
              <a:ext cx="830610" cy="4251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&lt;10 milioni di euro</a:t>
              </a:r>
            </a:p>
          </p:txBody>
        </p:sp>
        <p:sp>
          <p:nvSpPr>
            <p:cNvPr id="99" name="Rettangolo con angoli arrotondati 98">
              <a:extLst>
                <a:ext uri="{FF2B5EF4-FFF2-40B4-BE49-F238E27FC236}">
                  <a16:creationId xmlns:a16="http://schemas.microsoft.com/office/drawing/2014/main" id="{0B583B07-D565-4E10-A98E-298C74C50BED}"/>
                </a:ext>
              </a:extLst>
            </p:cNvPr>
            <p:cNvSpPr/>
            <p:nvPr/>
          </p:nvSpPr>
          <p:spPr>
            <a:xfrm>
              <a:off x="6791311" y="5595959"/>
              <a:ext cx="830610" cy="4251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&lt;2 milioni di euro</a:t>
              </a:r>
            </a:p>
          </p:txBody>
        </p:sp>
        <p:sp>
          <p:nvSpPr>
            <p:cNvPr id="100" name="Rettangolo con angoli arrotondati 99">
              <a:extLst>
                <a:ext uri="{FF2B5EF4-FFF2-40B4-BE49-F238E27FC236}">
                  <a16:creationId xmlns:a16="http://schemas.microsoft.com/office/drawing/2014/main" id="{A4BCDA06-7F10-4325-AB67-336CA6B27EA6}"/>
                </a:ext>
              </a:extLst>
            </p:cNvPr>
            <p:cNvSpPr/>
            <p:nvPr/>
          </p:nvSpPr>
          <p:spPr>
            <a:xfrm>
              <a:off x="6791311" y="4164762"/>
              <a:ext cx="830610" cy="42516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&gt;43 milioni di Euro</a:t>
              </a:r>
              <a:endParaRPr lang="it-IT" sz="1000" dirty="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" name="Rettangolo con angoli arrotondati 100">
              <a:extLst>
                <a:ext uri="{FF2B5EF4-FFF2-40B4-BE49-F238E27FC236}">
                  <a16:creationId xmlns:a16="http://schemas.microsoft.com/office/drawing/2014/main" id="{A78730D7-8AC3-4400-B47B-09BB6D6E8DE2}"/>
                </a:ext>
              </a:extLst>
            </p:cNvPr>
            <p:cNvSpPr/>
            <p:nvPr/>
          </p:nvSpPr>
          <p:spPr>
            <a:xfrm>
              <a:off x="6791311" y="4638240"/>
              <a:ext cx="830610" cy="42516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&lt;43 </a:t>
              </a:r>
              <a:r>
                <a:rPr lang="it-IT" sz="1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milioni di euro</a:t>
              </a:r>
            </a:p>
          </p:txBody>
        </p:sp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62B523E5-A5EB-4789-B0FE-6A4599193655}"/>
                </a:ext>
              </a:extLst>
            </p:cNvPr>
            <p:cNvGrpSpPr/>
            <p:nvPr/>
          </p:nvGrpSpPr>
          <p:grpSpPr>
            <a:xfrm>
              <a:off x="6650732" y="3699881"/>
              <a:ext cx="212648" cy="170414"/>
              <a:chOff x="6650732" y="3699881"/>
              <a:chExt cx="212648" cy="170414"/>
            </a:xfrm>
          </p:grpSpPr>
          <p:sp>
            <p:nvSpPr>
              <p:cNvPr id="102" name="Rettangolo con angoli arrotondati 101">
                <a:extLst>
                  <a:ext uri="{FF2B5EF4-FFF2-40B4-BE49-F238E27FC236}">
                    <a16:creationId xmlns:a16="http://schemas.microsoft.com/office/drawing/2014/main" id="{14EA1A49-13CB-4E4F-BFB7-21484534B414}"/>
                  </a:ext>
                </a:extLst>
              </p:cNvPr>
              <p:cNvSpPr/>
              <p:nvPr/>
            </p:nvSpPr>
            <p:spPr>
              <a:xfrm>
                <a:off x="6650732" y="3699881"/>
                <a:ext cx="212648" cy="17041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>
                    <a:solidFill>
                      <a:srgbClr val="000066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103" name="Freccia bidirezionale orizzontale 102">
                <a:extLst>
                  <a:ext uri="{FF2B5EF4-FFF2-40B4-BE49-F238E27FC236}">
                    <a16:creationId xmlns:a16="http://schemas.microsoft.com/office/drawing/2014/main" id="{690F08F4-F1A9-4AB0-9BA8-9CC5394355E4}"/>
                  </a:ext>
                </a:extLst>
              </p:cNvPr>
              <p:cNvSpPr/>
              <p:nvPr/>
            </p:nvSpPr>
            <p:spPr>
              <a:xfrm>
                <a:off x="6670357" y="3705188"/>
                <a:ext cx="173398" cy="62144"/>
              </a:xfrm>
              <a:prstGeom prst="leftRightArrow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2D2BF6B0-0002-4DBE-A65A-6273D3D7AF6A}"/>
                </a:ext>
              </a:extLst>
            </p:cNvPr>
            <p:cNvGrpSpPr/>
            <p:nvPr/>
          </p:nvGrpSpPr>
          <p:grpSpPr>
            <a:xfrm>
              <a:off x="6650732" y="4289904"/>
              <a:ext cx="212648" cy="170414"/>
              <a:chOff x="6650732" y="3699881"/>
              <a:chExt cx="212648" cy="170414"/>
            </a:xfrm>
          </p:grpSpPr>
          <p:sp>
            <p:nvSpPr>
              <p:cNvPr id="107" name="Rettangolo con angoli arrotondati 106">
                <a:extLst>
                  <a:ext uri="{FF2B5EF4-FFF2-40B4-BE49-F238E27FC236}">
                    <a16:creationId xmlns:a16="http://schemas.microsoft.com/office/drawing/2014/main" id="{0348639B-D445-4C61-A7FB-1FAA27C3535A}"/>
                  </a:ext>
                </a:extLst>
              </p:cNvPr>
              <p:cNvSpPr/>
              <p:nvPr/>
            </p:nvSpPr>
            <p:spPr>
              <a:xfrm>
                <a:off x="6650732" y="3699881"/>
                <a:ext cx="212648" cy="17041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>
                    <a:solidFill>
                      <a:srgbClr val="000066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108" name="Freccia bidirezionale orizzontale 107">
                <a:extLst>
                  <a:ext uri="{FF2B5EF4-FFF2-40B4-BE49-F238E27FC236}">
                    <a16:creationId xmlns:a16="http://schemas.microsoft.com/office/drawing/2014/main" id="{D8C9AD6F-4035-4A5F-9A5D-E986F58019BD}"/>
                  </a:ext>
                </a:extLst>
              </p:cNvPr>
              <p:cNvSpPr/>
              <p:nvPr/>
            </p:nvSpPr>
            <p:spPr>
              <a:xfrm>
                <a:off x="6670357" y="3705188"/>
                <a:ext cx="173398" cy="62144"/>
              </a:xfrm>
              <a:prstGeom prst="leftRightArrow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9" name="Gruppo 108">
              <a:extLst>
                <a:ext uri="{FF2B5EF4-FFF2-40B4-BE49-F238E27FC236}">
                  <a16:creationId xmlns:a16="http://schemas.microsoft.com/office/drawing/2014/main" id="{A58A0404-7C9C-4F17-96F6-2F09DF8DB396}"/>
                </a:ext>
              </a:extLst>
            </p:cNvPr>
            <p:cNvGrpSpPr/>
            <p:nvPr/>
          </p:nvGrpSpPr>
          <p:grpSpPr>
            <a:xfrm>
              <a:off x="6650732" y="4769589"/>
              <a:ext cx="212648" cy="170414"/>
              <a:chOff x="6650732" y="3699881"/>
              <a:chExt cx="212648" cy="170414"/>
            </a:xfrm>
          </p:grpSpPr>
          <p:sp>
            <p:nvSpPr>
              <p:cNvPr id="110" name="Rettangolo con angoli arrotondati 109">
                <a:extLst>
                  <a:ext uri="{FF2B5EF4-FFF2-40B4-BE49-F238E27FC236}">
                    <a16:creationId xmlns:a16="http://schemas.microsoft.com/office/drawing/2014/main" id="{038B3D26-2FCD-4629-84A1-EFC90630FD29}"/>
                  </a:ext>
                </a:extLst>
              </p:cNvPr>
              <p:cNvSpPr/>
              <p:nvPr/>
            </p:nvSpPr>
            <p:spPr>
              <a:xfrm>
                <a:off x="6650732" y="3699881"/>
                <a:ext cx="212648" cy="17041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>
                    <a:solidFill>
                      <a:srgbClr val="000066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111" name="Freccia bidirezionale orizzontale 110">
                <a:extLst>
                  <a:ext uri="{FF2B5EF4-FFF2-40B4-BE49-F238E27FC236}">
                    <a16:creationId xmlns:a16="http://schemas.microsoft.com/office/drawing/2014/main" id="{7A89F621-D316-4A0B-8C1A-BBE465610D1A}"/>
                  </a:ext>
                </a:extLst>
              </p:cNvPr>
              <p:cNvSpPr/>
              <p:nvPr/>
            </p:nvSpPr>
            <p:spPr>
              <a:xfrm>
                <a:off x="6670357" y="3705188"/>
                <a:ext cx="173398" cy="62144"/>
              </a:xfrm>
              <a:prstGeom prst="leftRightArrow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700FF707-7815-4D1F-B251-CA4EB49F72A3}"/>
                </a:ext>
              </a:extLst>
            </p:cNvPr>
            <p:cNvGrpSpPr/>
            <p:nvPr/>
          </p:nvGrpSpPr>
          <p:grpSpPr>
            <a:xfrm>
              <a:off x="6649258" y="5243272"/>
              <a:ext cx="212648" cy="170414"/>
              <a:chOff x="6650732" y="3699881"/>
              <a:chExt cx="212648" cy="170414"/>
            </a:xfrm>
          </p:grpSpPr>
          <p:sp>
            <p:nvSpPr>
              <p:cNvPr id="113" name="Rettangolo con angoli arrotondati 112">
                <a:extLst>
                  <a:ext uri="{FF2B5EF4-FFF2-40B4-BE49-F238E27FC236}">
                    <a16:creationId xmlns:a16="http://schemas.microsoft.com/office/drawing/2014/main" id="{ED316498-FCC5-476C-B873-3642CE764B01}"/>
                  </a:ext>
                </a:extLst>
              </p:cNvPr>
              <p:cNvSpPr/>
              <p:nvPr/>
            </p:nvSpPr>
            <p:spPr>
              <a:xfrm>
                <a:off x="6650732" y="3699881"/>
                <a:ext cx="212648" cy="17041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>
                    <a:solidFill>
                      <a:srgbClr val="000066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114" name="Freccia bidirezionale orizzontale 113">
                <a:extLst>
                  <a:ext uri="{FF2B5EF4-FFF2-40B4-BE49-F238E27FC236}">
                    <a16:creationId xmlns:a16="http://schemas.microsoft.com/office/drawing/2014/main" id="{51C072CF-E0A7-4B5C-93CE-CE4D6FEEF59D}"/>
                  </a:ext>
                </a:extLst>
              </p:cNvPr>
              <p:cNvSpPr/>
              <p:nvPr/>
            </p:nvSpPr>
            <p:spPr>
              <a:xfrm>
                <a:off x="6670357" y="3705188"/>
                <a:ext cx="173398" cy="62144"/>
              </a:xfrm>
              <a:prstGeom prst="leftRightArrow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A0198388-6766-4FB7-9D8D-3752D11C3025}"/>
                </a:ext>
              </a:extLst>
            </p:cNvPr>
            <p:cNvGrpSpPr/>
            <p:nvPr/>
          </p:nvGrpSpPr>
          <p:grpSpPr>
            <a:xfrm>
              <a:off x="6649258" y="5723335"/>
              <a:ext cx="212648" cy="170414"/>
              <a:chOff x="6650732" y="3699881"/>
              <a:chExt cx="212648" cy="170414"/>
            </a:xfrm>
          </p:grpSpPr>
          <p:sp>
            <p:nvSpPr>
              <p:cNvPr id="116" name="Rettangolo con angoli arrotondati 115">
                <a:extLst>
                  <a:ext uri="{FF2B5EF4-FFF2-40B4-BE49-F238E27FC236}">
                    <a16:creationId xmlns:a16="http://schemas.microsoft.com/office/drawing/2014/main" id="{45B769BB-4953-4AA8-A309-633F2024354F}"/>
                  </a:ext>
                </a:extLst>
              </p:cNvPr>
              <p:cNvSpPr/>
              <p:nvPr/>
            </p:nvSpPr>
            <p:spPr>
              <a:xfrm>
                <a:off x="6650732" y="3699881"/>
                <a:ext cx="212648" cy="17041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>
                    <a:solidFill>
                      <a:srgbClr val="000066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117" name="Freccia bidirezionale orizzontale 116">
                <a:extLst>
                  <a:ext uri="{FF2B5EF4-FFF2-40B4-BE49-F238E27FC236}">
                    <a16:creationId xmlns:a16="http://schemas.microsoft.com/office/drawing/2014/main" id="{6CF1B707-968A-4EDE-B4C6-184E8A1B3CB6}"/>
                  </a:ext>
                </a:extLst>
              </p:cNvPr>
              <p:cNvSpPr/>
              <p:nvPr/>
            </p:nvSpPr>
            <p:spPr>
              <a:xfrm>
                <a:off x="6670357" y="3705188"/>
                <a:ext cx="173398" cy="62144"/>
              </a:xfrm>
              <a:prstGeom prst="leftRightArrow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19" name="Shape 65">
            <a:extLst>
              <a:ext uri="{FF2B5EF4-FFF2-40B4-BE49-F238E27FC236}">
                <a16:creationId xmlns:a16="http://schemas.microsoft.com/office/drawing/2014/main" id="{1B5C0E44-004A-447C-97A7-3EF46ADF93BC}"/>
              </a:ext>
            </a:extLst>
          </p:cNvPr>
          <p:cNvSpPr txBox="1"/>
          <p:nvPr/>
        </p:nvSpPr>
        <p:spPr>
          <a:xfrm>
            <a:off x="4811377" y="3642798"/>
            <a:ext cx="3513715" cy="2952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it-IT" b="1" dirty="0">
                <a:solidFill>
                  <a:srgbClr val="000066"/>
                </a:solidFill>
                <a:latin typeface="Arial Narrow" panose="020B0606020202030204" pitchFamily="34" charset="0"/>
              </a:rPr>
              <a:t>Definizione PMI Comunitaria</a:t>
            </a:r>
            <a:endParaRPr lang="it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3B8B659-748D-4350-A7F5-229970C0B51E}"/>
              </a:ext>
            </a:extLst>
          </p:cNvPr>
          <p:cNvGrpSpPr/>
          <p:nvPr/>
        </p:nvGrpSpPr>
        <p:grpSpPr>
          <a:xfrm>
            <a:off x="-32691" y="601251"/>
            <a:ext cx="2617633" cy="5397529"/>
            <a:chOff x="-32691" y="601251"/>
            <a:chExt cx="2617633" cy="5397529"/>
          </a:xfrm>
        </p:grpSpPr>
        <p:grpSp>
          <p:nvGrpSpPr>
            <p:cNvPr id="125" name="Gruppo 124">
              <a:extLst>
                <a:ext uri="{FF2B5EF4-FFF2-40B4-BE49-F238E27FC236}">
                  <a16:creationId xmlns:a16="http://schemas.microsoft.com/office/drawing/2014/main" id="{0A296578-9197-496A-B038-56687D8EBA4E}"/>
                </a:ext>
              </a:extLst>
            </p:cNvPr>
            <p:cNvGrpSpPr/>
            <p:nvPr/>
          </p:nvGrpSpPr>
          <p:grpSpPr>
            <a:xfrm>
              <a:off x="250713" y="601251"/>
              <a:ext cx="2334229" cy="5397529"/>
              <a:chOff x="145938" y="544101"/>
              <a:chExt cx="2334229" cy="5397529"/>
            </a:xfrm>
          </p:grpSpPr>
          <p:cxnSp>
            <p:nvCxnSpPr>
              <p:cNvPr id="124" name="Connettore diritto 123">
                <a:extLst>
                  <a:ext uri="{FF2B5EF4-FFF2-40B4-BE49-F238E27FC236}">
                    <a16:creationId xmlns:a16="http://schemas.microsoft.com/office/drawing/2014/main" id="{4056C07B-8097-4FE9-AD6F-AD295491DCE4}"/>
                  </a:ext>
                </a:extLst>
              </p:cNvPr>
              <p:cNvCxnSpPr/>
              <p:nvPr/>
            </p:nvCxnSpPr>
            <p:spPr>
              <a:xfrm>
                <a:off x="666139" y="2343327"/>
                <a:ext cx="0" cy="3485643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igura a mano libera 12">
                <a:extLst>
                  <a:ext uri="{FF2B5EF4-FFF2-40B4-BE49-F238E27FC236}">
                    <a16:creationId xmlns:a16="http://schemas.microsoft.com/office/drawing/2014/main" id="{C26747D7-BD36-455B-A47A-B51CF4176DE7}"/>
                  </a:ext>
                </a:extLst>
              </p:cNvPr>
              <p:cNvSpPr/>
              <p:nvPr/>
            </p:nvSpPr>
            <p:spPr>
              <a:xfrm>
                <a:off x="173447" y="3005519"/>
                <a:ext cx="1054198" cy="932444"/>
              </a:xfrm>
              <a:custGeom>
                <a:avLst/>
                <a:gdLst>
                  <a:gd name="connsiteX0" fmla="*/ 0 w 1371985"/>
                  <a:gd name="connsiteY0" fmla="*/ 685993 h 1371985"/>
                  <a:gd name="connsiteX1" fmla="*/ 685993 w 1371985"/>
                  <a:gd name="connsiteY1" fmla="*/ 0 h 1371985"/>
                  <a:gd name="connsiteX2" fmla="*/ 1371986 w 1371985"/>
                  <a:gd name="connsiteY2" fmla="*/ 685993 h 1371985"/>
                  <a:gd name="connsiteX3" fmla="*/ 685993 w 1371985"/>
                  <a:gd name="connsiteY3" fmla="*/ 1371986 h 1371985"/>
                  <a:gd name="connsiteX4" fmla="*/ 0 w 1371985"/>
                  <a:gd name="connsiteY4" fmla="*/ 685993 h 1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985" h="1371985">
                    <a:moveTo>
                      <a:pt x="0" y="685993"/>
                    </a:moveTo>
                    <a:cubicBezTo>
                      <a:pt x="0" y="307130"/>
                      <a:pt x="307130" y="0"/>
                      <a:pt x="685993" y="0"/>
                    </a:cubicBezTo>
                    <a:cubicBezTo>
                      <a:pt x="1064856" y="0"/>
                      <a:pt x="1371986" y="307130"/>
                      <a:pt x="1371986" y="685993"/>
                    </a:cubicBezTo>
                    <a:cubicBezTo>
                      <a:pt x="1371986" y="1064856"/>
                      <a:pt x="1064856" y="1371986"/>
                      <a:pt x="685993" y="1371986"/>
                    </a:cubicBezTo>
                    <a:cubicBezTo>
                      <a:pt x="307130" y="1371986"/>
                      <a:pt x="0" y="1064856"/>
                      <a:pt x="0" y="685993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837" tIns="167837" rIns="167837" bIns="167837" numCol="1" spcCol="1270" anchor="ctr" anchorCtr="0">
                <a:noAutofit/>
              </a:bodyPr>
              <a:lstStyle/>
              <a:p>
                <a:pPr algn="ctr" defTabSz="600075">
                  <a:spcBef>
                    <a:spcPct val="0"/>
                  </a:spcBef>
                </a:pPr>
                <a:r>
                  <a:rPr lang="it-IT" sz="1400" b="1" dirty="0">
                    <a:latin typeface="Arial Narrow" panose="020B0606020202030204" pitchFamily="34" charset="0"/>
                  </a:rPr>
                  <a:t>Money &amp; Coaching</a:t>
                </a:r>
              </a:p>
            </p:txBody>
          </p:sp>
          <p:sp>
            <p:nvSpPr>
              <p:cNvPr id="41" name="Figura a mano libera 12">
                <a:extLst>
                  <a:ext uri="{FF2B5EF4-FFF2-40B4-BE49-F238E27FC236}">
                    <a16:creationId xmlns:a16="http://schemas.microsoft.com/office/drawing/2014/main" id="{E803200E-2700-4041-A1AD-E37EFEB1991F}"/>
                  </a:ext>
                </a:extLst>
              </p:cNvPr>
              <p:cNvSpPr/>
              <p:nvPr/>
            </p:nvSpPr>
            <p:spPr>
              <a:xfrm>
                <a:off x="145938" y="4015416"/>
                <a:ext cx="1054198" cy="918123"/>
              </a:xfrm>
              <a:custGeom>
                <a:avLst/>
                <a:gdLst>
                  <a:gd name="connsiteX0" fmla="*/ 0 w 1371985"/>
                  <a:gd name="connsiteY0" fmla="*/ 685993 h 1371985"/>
                  <a:gd name="connsiteX1" fmla="*/ 685993 w 1371985"/>
                  <a:gd name="connsiteY1" fmla="*/ 0 h 1371985"/>
                  <a:gd name="connsiteX2" fmla="*/ 1371986 w 1371985"/>
                  <a:gd name="connsiteY2" fmla="*/ 685993 h 1371985"/>
                  <a:gd name="connsiteX3" fmla="*/ 685993 w 1371985"/>
                  <a:gd name="connsiteY3" fmla="*/ 1371986 h 1371985"/>
                  <a:gd name="connsiteX4" fmla="*/ 0 w 1371985"/>
                  <a:gd name="connsiteY4" fmla="*/ 685993 h 1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985" h="1371985">
                    <a:moveTo>
                      <a:pt x="0" y="685993"/>
                    </a:moveTo>
                    <a:cubicBezTo>
                      <a:pt x="0" y="307130"/>
                      <a:pt x="307130" y="0"/>
                      <a:pt x="685993" y="0"/>
                    </a:cubicBezTo>
                    <a:cubicBezTo>
                      <a:pt x="1064856" y="0"/>
                      <a:pt x="1371986" y="307130"/>
                      <a:pt x="1371986" y="685993"/>
                    </a:cubicBezTo>
                    <a:cubicBezTo>
                      <a:pt x="1371986" y="1064856"/>
                      <a:pt x="1064856" y="1371986"/>
                      <a:pt x="685993" y="1371986"/>
                    </a:cubicBezTo>
                    <a:cubicBezTo>
                      <a:pt x="307130" y="1371986"/>
                      <a:pt x="0" y="1064856"/>
                      <a:pt x="0" y="685993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837" tIns="167837" rIns="167837" bIns="167837" numCol="1" spcCol="1270" anchor="ctr" anchorCtr="0">
                <a:noAutofit/>
              </a:bodyPr>
              <a:lstStyle/>
              <a:p>
                <a:pPr algn="ctr" defTabSz="600075">
                  <a:spcBef>
                    <a:spcPct val="0"/>
                  </a:spcBef>
                </a:pPr>
                <a:r>
                  <a:rPr lang="it-IT" sz="1400" b="1" dirty="0">
                    <a:latin typeface="Arial Narrow" panose="020B0606020202030204" pitchFamily="34" charset="0"/>
                  </a:rPr>
                  <a:t>Rilancio aziendale</a:t>
                </a:r>
              </a:p>
            </p:txBody>
          </p:sp>
          <p:sp>
            <p:nvSpPr>
              <p:cNvPr id="47" name="Figura a mano libera 12">
                <a:extLst>
                  <a:ext uri="{FF2B5EF4-FFF2-40B4-BE49-F238E27FC236}">
                    <a16:creationId xmlns:a16="http://schemas.microsoft.com/office/drawing/2014/main" id="{2E6481F9-9F9D-4439-8678-FD8146BFCFFE}"/>
                  </a:ext>
                </a:extLst>
              </p:cNvPr>
              <p:cNvSpPr/>
              <p:nvPr/>
            </p:nvSpPr>
            <p:spPr>
              <a:xfrm>
                <a:off x="145938" y="5023507"/>
                <a:ext cx="1040402" cy="918123"/>
              </a:xfrm>
              <a:custGeom>
                <a:avLst/>
                <a:gdLst>
                  <a:gd name="connsiteX0" fmla="*/ 0 w 1371985"/>
                  <a:gd name="connsiteY0" fmla="*/ 685993 h 1371985"/>
                  <a:gd name="connsiteX1" fmla="*/ 685993 w 1371985"/>
                  <a:gd name="connsiteY1" fmla="*/ 0 h 1371985"/>
                  <a:gd name="connsiteX2" fmla="*/ 1371986 w 1371985"/>
                  <a:gd name="connsiteY2" fmla="*/ 685993 h 1371985"/>
                  <a:gd name="connsiteX3" fmla="*/ 685993 w 1371985"/>
                  <a:gd name="connsiteY3" fmla="*/ 1371986 h 1371985"/>
                  <a:gd name="connsiteX4" fmla="*/ 0 w 1371985"/>
                  <a:gd name="connsiteY4" fmla="*/ 685993 h 1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985" h="1371985">
                    <a:moveTo>
                      <a:pt x="0" y="685993"/>
                    </a:moveTo>
                    <a:cubicBezTo>
                      <a:pt x="0" y="307130"/>
                      <a:pt x="307130" y="0"/>
                      <a:pt x="685993" y="0"/>
                    </a:cubicBezTo>
                    <a:cubicBezTo>
                      <a:pt x="1064856" y="0"/>
                      <a:pt x="1371986" y="307130"/>
                      <a:pt x="1371986" y="685993"/>
                    </a:cubicBezTo>
                    <a:cubicBezTo>
                      <a:pt x="1371986" y="1064856"/>
                      <a:pt x="1064856" y="1371986"/>
                      <a:pt x="685993" y="1371986"/>
                    </a:cubicBezTo>
                    <a:cubicBezTo>
                      <a:pt x="307130" y="1371986"/>
                      <a:pt x="0" y="1064856"/>
                      <a:pt x="0" y="685993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837" tIns="167837" rIns="167837" bIns="167837" numCol="1" spcCol="1270" anchor="ctr" anchorCtr="0">
                <a:noAutofit/>
              </a:bodyPr>
              <a:lstStyle/>
              <a:p>
                <a:pPr algn="ctr" defTabSz="600075">
                  <a:spcBef>
                    <a:spcPct val="0"/>
                  </a:spcBef>
                </a:pPr>
                <a:r>
                  <a:rPr lang="it-IT" sz="1400" b="1" dirty="0" err="1">
                    <a:latin typeface="Arial Narrow" panose="020B0606020202030204" pitchFamily="34" charset="0"/>
                  </a:rPr>
                  <a:t>Minibond</a:t>
                </a:r>
                <a:endParaRPr lang="it-IT" sz="14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Figura a mano libera: forma 13">
                <a:extLst>
                  <a:ext uri="{FF2B5EF4-FFF2-40B4-BE49-F238E27FC236}">
                    <a16:creationId xmlns:a16="http://schemas.microsoft.com/office/drawing/2014/main" id="{B2396FDB-225D-435F-97D6-D1856E3DD581}"/>
                  </a:ext>
                </a:extLst>
              </p:cNvPr>
              <p:cNvSpPr/>
              <p:nvPr/>
            </p:nvSpPr>
            <p:spPr>
              <a:xfrm>
                <a:off x="145938" y="908209"/>
                <a:ext cx="1635762" cy="1644909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solidFill>
                  <a:srgbClr val="00006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F57DD0E6-C72B-4DE1-AB8E-7565A5009B42}"/>
                  </a:ext>
                </a:extLst>
              </p:cNvPr>
              <p:cNvGrpSpPr/>
              <p:nvPr/>
            </p:nvGrpSpPr>
            <p:grpSpPr>
              <a:xfrm>
                <a:off x="1562928" y="1167924"/>
                <a:ext cx="917239" cy="712034"/>
                <a:chOff x="1121454" y="2614932"/>
                <a:chExt cx="917239" cy="712034"/>
              </a:xfrm>
            </p:grpSpPr>
            <p:sp>
              <p:nvSpPr>
                <p:cNvPr id="15" name="Figura a mano libera: forma 14">
                  <a:extLst>
                    <a:ext uri="{FF2B5EF4-FFF2-40B4-BE49-F238E27FC236}">
                      <a16:creationId xmlns:a16="http://schemas.microsoft.com/office/drawing/2014/main" id="{718C0110-0D33-4FBA-857A-499A5A4B0990}"/>
                    </a:ext>
                  </a:extLst>
                </p:cNvPr>
                <p:cNvSpPr/>
                <p:nvPr/>
              </p:nvSpPr>
              <p:spPr>
                <a:xfrm>
                  <a:off x="1150043" y="2614932"/>
                  <a:ext cx="831608" cy="712034"/>
                </a:xfrm>
                <a:custGeom>
                  <a:avLst/>
                  <a:gdLst>
                    <a:gd name="connsiteX0" fmla="*/ 0 w 1127124"/>
                    <a:gd name="connsiteY0" fmla="*/ 563562 h 1127124"/>
                    <a:gd name="connsiteX1" fmla="*/ 563562 w 1127124"/>
                    <a:gd name="connsiteY1" fmla="*/ 0 h 1127124"/>
                    <a:gd name="connsiteX2" fmla="*/ 1127124 w 1127124"/>
                    <a:gd name="connsiteY2" fmla="*/ 563562 h 1127124"/>
                    <a:gd name="connsiteX3" fmla="*/ 563562 w 1127124"/>
                    <a:gd name="connsiteY3" fmla="*/ 1127124 h 1127124"/>
                    <a:gd name="connsiteX4" fmla="*/ 0 w 1127124"/>
                    <a:gd name="connsiteY4" fmla="*/ 563562 h 112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124" h="1127124">
                      <a:moveTo>
                        <a:pt x="0" y="563562"/>
                      </a:moveTo>
                      <a:cubicBezTo>
                        <a:pt x="0" y="252315"/>
                        <a:pt x="252315" y="0"/>
                        <a:pt x="563562" y="0"/>
                      </a:cubicBezTo>
                      <a:cubicBezTo>
                        <a:pt x="874809" y="0"/>
                        <a:pt x="1127124" y="252315"/>
                        <a:pt x="1127124" y="563562"/>
                      </a:cubicBezTo>
                      <a:cubicBezTo>
                        <a:pt x="1127124" y="874809"/>
                        <a:pt x="874809" y="1127124"/>
                        <a:pt x="563562" y="1127124"/>
                      </a:cubicBezTo>
                      <a:cubicBezTo>
                        <a:pt x="252315" y="1127124"/>
                        <a:pt x="0" y="874809"/>
                        <a:pt x="0" y="563562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5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355527" tIns="355527" rIns="355527" bIns="355527" numCol="1" spcCol="1270" anchor="ctr" anchorCtr="0">
                  <a:no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A1FB83A0-F0AC-4521-B980-58AB2F3F39ED}"/>
                    </a:ext>
                  </a:extLst>
                </p:cNvPr>
                <p:cNvSpPr txBox="1"/>
                <p:nvPr/>
              </p:nvSpPr>
              <p:spPr>
                <a:xfrm>
                  <a:off x="1121454" y="2751812"/>
                  <a:ext cx="917239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passaggio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generazionale</a:t>
                  </a:r>
                </a:p>
              </p:txBody>
            </p:sp>
          </p:grpSp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9CDAD0CE-2FFC-484F-8D85-A91E028F82CC}"/>
                  </a:ext>
                </a:extLst>
              </p:cNvPr>
              <p:cNvGrpSpPr/>
              <p:nvPr/>
            </p:nvGrpSpPr>
            <p:grpSpPr>
              <a:xfrm>
                <a:off x="1225625" y="544101"/>
                <a:ext cx="755277" cy="712034"/>
                <a:chOff x="212846" y="4941257"/>
                <a:chExt cx="831608" cy="712034"/>
              </a:xfrm>
            </p:grpSpPr>
            <p:sp>
              <p:nvSpPr>
                <p:cNvPr id="22" name="Figura a mano libera: forma 21">
                  <a:extLst>
                    <a:ext uri="{FF2B5EF4-FFF2-40B4-BE49-F238E27FC236}">
                      <a16:creationId xmlns:a16="http://schemas.microsoft.com/office/drawing/2014/main" id="{28064272-B61D-4209-BEE3-680BB0A822B4}"/>
                    </a:ext>
                  </a:extLst>
                </p:cNvPr>
                <p:cNvSpPr/>
                <p:nvPr/>
              </p:nvSpPr>
              <p:spPr>
                <a:xfrm>
                  <a:off x="212846" y="4941257"/>
                  <a:ext cx="831608" cy="712034"/>
                </a:xfrm>
                <a:custGeom>
                  <a:avLst/>
                  <a:gdLst>
                    <a:gd name="connsiteX0" fmla="*/ 0 w 1127124"/>
                    <a:gd name="connsiteY0" fmla="*/ 563562 h 1127124"/>
                    <a:gd name="connsiteX1" fmla="*/ 563562 w 1127124"/>
                    <a:gd name="connsiteY1" fmla="*/ 0 h 1127124"/>
                    <a:gd name="connsiteX2" fmla="*/ 1127124 w 1127124"/>
                    <a:gd name="connsiteY2" fmla="*/ 563562 h 1127124"/>
                    <a:gd name="connsiteX3" fmla="*/ 563562 w 1127124"/>
                    <a:gd name="connsiteY3" fmla="*/ 1127124 h 1127124"/>
                    <a:gd name="connsiteX4" fmla="*/ 0 w 1127124"/>
                    <a:gd name="connsiteY4" fmla="*/ 563562 h 112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124" h="1127124">
                      <a:moveTo>
                        <a:pt x="0" y="563562"/>
                      </a:moveTo>
                      <a:cubicBezTo>
                        <a:pt x="0" y="252315"/>
                        <a:pt x="252315" y="0"/>
                        <a:pt x="563562" y="0"/>
                      </a:cubicBezTo>
                      <a:cubicBezTo>
                        <a:pt x="874809" y="0"/>
                        <a:pt x="1127124" y="252315"/>
                        <a:pt x="1127124" y="563562"/>
                      </a:cubicBezTo>
                      <a:cubicBezTo>
                        <a:pt x="1127124" y="874809"/>
                        <a:pt x="874809" y="1127124"/>
                        <a:pt x="563562" y="1127124"/>
                      </a:cubicBezTo>
                      <a:cubicBezTo>
                        <a:pt x="252315" y="1127124"/>
                        <a:pt x="0" y="874809"/>
                        <a:pt x="0" y="5635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355527" tIns="355527" rIns="355527" bIns="355527" numCol="1" spcCol="1270" anchor="ctr" anchorCtr="0">
                  <a:no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73EEAA55-67F3-4435-8461-643E0CFCF324}"/>
                    </a:ext>
                  </a:extLst>
                </p:cNvPr>
                <p:cNvSpPr txBox="1"/>
                <p:nvPr/>
              </p:nvSpPr>
              <p:spPr>
                <a:xfrm>
                  <a:off x="324540" y="5148214"/>
                  <a:ext cx="63671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sviluppo</a:t>
                  </a:r>
                </a:p>
              </p:txBody>
            </p:sp>
          </p:grp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5480F4D8-3ECC-4026-B96C-E12AD1E4C594}"/>
                  </a:ext>
                </a:extLst>
              </p:cNvPr>
              <p:cNvSpPr/>
              <p:nvPr/>
            </p:nvSpPr>
            <p:spPr>
              <a:xfrm>
                <a:off x="1495857" y="1938313"/>
                <a:ext cx="755277" cy="677855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6024BCC7-6C78-49E8-9862-FC7AA429CC17}"/>
                  </a:ext>
                </a:extLst>
              </p:cNvPr>
              <p:cNvSpPr txBox="1"/>
              <p:nvPr/>
            </p:nvSpPr>
            <p:spPr>
              <a:xfrm>
                <a:off x="1543319" y="2038035"/>
                <a:ext cx="67358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project</a:t>
                </a:r>
              </a:p>
              <a:p>
                <a:pPr algn="ctr"/>
                <a:r>
                  <a:rPr lang="it-IT" sz="1050" b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financing</a:t>
                </a: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A03F7D24-4BF6-42AC-BDA5-C1870997DD4A}"/>
                  </a:ext>
                </a:extLst>
              </p:cNvPr>
              <p:cNvGrpSpPr/>
              <p:nvPr/>
            </p:nvGrpSpPr>
            <p:grpSpPr>
              <a:xfrm>
                <a:off x="803773" y="2241032"/>
                <a:ext cx="819456" cy="712034"/>
                <a:chOff x="2445585" y="4340817"/>
                <a:chExt cx="819456" cy="712034"/>
              </a:xfrm>
            </p:grpSpPr>
            <p:sp>
              <p:nvSpPr>
                <p:cNvPr id="27" name="Figura a mano libera: forma 26">
                  <a:extLst>
                    <a:ext uri="{FF2B5EF4-FFF2-40B4-BE49-F238E27FC236}">
                      <a16:creationId xmlns:a16="http://schemas.microsoft.com/office/drawing/2014/main" id="{65009A46-030A-45BA-9504-E97D2B78BA2F}"/>
                    </a:ext>
                  </a:extLst>
                </p:cNvPr>
                <p:cNvSpPr/>
                <p:nvPr/>
              </p:nvSpPr>
              <p:spPr>
                <a:xfrm>
                  <a:off x="2484670" y="4340817"/>
                  <a:ext cx="729380" cy="712034"/>
                </a:xfrm>
                <a:custGeom>
                  <a:avLst/>
                  <a:gdLst>
                    <a:gd name="connsiteX0" fmla="*/ 0 w 1127124"/>
                    <a:gd name="connsiteY0" fmla="*/ 563562 h 1127124"/>
                    <a:gd name="connsiteX1" fmla="*/ 563562 w 1127124"/>
                    <a:gd name="connsiteY1" fmla="*/ 0 h 1127124"/>
                    <a:gd name="connsiteX2" fmla="*/ 1127124 w 1127124"/>
                    <a:gd name="connsiteY2" fmla="*/ 563562 h 1127124"/>
                    <a:gd name="connsiteX3" fmla="*/ 563562 w 1127124"/>
                    <a:gd name="connsiteY3" fmla="*/ 1127124 h 1127124"/>
                    <a:gd name="connsiteX4" fmla="*/ 0 w 1127124"/>
                    <a:gd name="connsiteY4" fmla="*/ 563562 h 112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124" h="1127124">
                      <a:moveTo>
                        <a:pt x="0" y="563562"/>
                      </a:moveTo>
                      <a:cubicBezTo>
                        <a:pt x="0" y="252315"/>
                        <a:pt x="252315" y="0"/>
                        <a:pt x="563562" y="0"/>
                      </a:cubicBezTo>
                      <a:cubicBezTo>
                        <a:pt x="874809" y="0"/>
                        <a:pt x="1127124" y="252315"/>
                        <a:pt x="1127124" y="563562"/>
                      </a:cubicBezTo>
                      <a:cubicBezTo>
                        <a:pt x="1127124" y="874809"/>
                        <a:pt x="874809" y="1127124"/>
                        <a:pt x="563562" y="1127124"/>
                      </a:cubicBezTo>
                      <a:cubicBezTo>
                        <a:pt x="252315" y="1127124"/>
                        <a:pt x="0" y="874809"/>
                        <a:pt x="0" y="563562"/>
                      </a:cubicBezTo>
                      <a:close/>
                    </a:path>
                  </a:pathLst>
                </a:custGeom>
                <a:solidFill>
                  <a:srgbClr val="9966FF">
                    <a:alpha val="50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355527" tIns="355527" rIns="355527" bIns="355527" numCol="1" spcCol="1270" anchor="ctr" anchorCtr="0">
                  <a:no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AF588A27-CF04-4ADC-94E9-302F74F37053}"/>
                    </a:ext>
                  </a:extLst>
                </p:cNvPr>
                <p:cNvSpPr txBox="1"/>
                <p:nvPr/>
              </p:nvSpPr>
              <p:spPr>
                <a:xfrm>
                  <a:off x="2445585" y="4460772"/>
                  <a:ext cx="81945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presenza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istituzionale</a:t>
                  </a:r>
                </a:p>
              </p:txBody>
            </p:sp>
          </p:grp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5F4D84C-791B-44B0-84CA-D141AE9933DB}"/>
                  </a:ext>
                </a:extLst>
              </p:cNvPr>
              <p:cNvSpPr txBox="1"/>
              <p:nvPr/>
            </p:nvSpPr>
            <p:spPr>
              <a:xfrm>
                <a:off x="237677" y="1065918"/>
                <a:ext cx="145228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Attività d’investimento a supporto delle imprese</a:t>
                </a:r>
              </a:p>
              <a:p>
                <a:pPr algn="ctr"/>
                <a:endParaRPr lang="it-IT" sz="1600" dirty="0"/>
              </a:p>
            </p:txBody>
          </p:sp>
        </p:grp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4753D5DA-7271-4B3F-8714-C7937771B2DF}"/>
                </a:ext>
              </a:extLst>
            </p:cNvPr>
            <p:cNvSpPr/>
            <p:nvPr/>
          </p:nvSpPr>
          <p:spPr>
            <a:xfrm>
              <a:off x="21430" y="2141338"/>
              <a:ext cx="729380" cy="712034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EEECC650-2CD3-4D10-A9E6-3B762CEC51A7}"/>
                </a:ext>
              </a:extLst>
            </p:cNvPr>
            <p:cNvSpPr txBox="1"/>
            <p:nvPr/>
          </p:nvSpPr>
          <p:spPr>
            <a:xfrm>
              <a:off x="-32691" y="2356179"/>
              <a:ext cx="83228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replacement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0126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ym typeface="Arial Narrow"/>
              </a:rPr>
              <a:t>ATTIVITA’ D’INVESTIMENTO A SUPPORTO DELLE IMPRESE</a:t>
            </a:r>
            <a:endParaRPr lang="it-IT" b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5</a:t>
            </a:fld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C3A60E2-9E53-419B-9FAA-9E3E91BFE188}"/>
              </a:ext>
            </a:extLst>
          </p:cNvPr>
          <p:cNvSpPr txBox="1"/>
          <p:nvPr/>
        </p:nvSpPr>
        <p:spPr>
          <a:xfrm>
            <a:off x="2966162" y="1018244"/>
            <a:ext cx="6075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Sostenere prevalentemente lo sviluppo e la continuità di imprese attive sul mercato da diversi anni, in fase di crescita, di passaggio generazionale, fermo restando l’obiettivo della continuità del controllo imprenditoriale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1DE37DA-1335-428C-9CEE-0A17D876A992}"/>
              </a:ext>
            </a:extLst>
          </p:cNvPr>
          <p:cNvSpPr/>
          <p:nvPr/>
        </p:nvSpPr>
        <p:spPr>
          <a:xfrm>
            <a:off x="3073626" y="780841"/>
            <a:ext cx="5967936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OBIETTIVO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DBA032F-912C-4120-B067-39E5A049AA6D}"/>
              </a:ext>
            </a:extLst>
          </p:cNvPr>
          <p:cNvSpPr/>
          <p:nvPr/>
        </p:nvSpPr>
        <p:spPr>
          <a:xfrm>
            <a:off x="3073626" y="1948961"/>
            <a:ext cx="5978321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MODALITA’ DI INTERVENTO - CAPITALE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80CAB03-B1C7-4EA8-9DED-1AA15E2DBD6E}"/>
              </a:ext>
            </a:extLst>
          </p:cNvPr>
          <p:cNvSpPr txBox="1"/>
          <p:nvPr/>
        </p:nvSpPr>
        <p:spPr>
          <a:xfrm>
            <a:off x="3073626" y="2280808"/>
            <a:ext cx="5834453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DIMENSIONE INTERVENTO: € 0,5 -12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milioni</a:t>
            </a:r>
            <a:endParaRPr lang="it-IT" sz="14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TARGET: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imprese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già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attive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nel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mercato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in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fase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sviluppo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di passaggio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generazionale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interessate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da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piani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investimento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crescita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(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sia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per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linee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interne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che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esterne</a:t>
            </a:r>
            <a:r>
              <a:rPr lang="en-US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) </a:t>
            </a: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Partecipazioni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minoranza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qualificata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(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fino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al 35%)</a:t>
            </a: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Way out in ~5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anni</a:t>
            </a:r>
            <a:endParaRPr lang="en-US" sz="1100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Way out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attraverso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il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riacquisto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da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parte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dell’imprenditore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a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condizioni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preconcordate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; </a:t>
            </a:r>
            <a:endParaRPr lang="en-US" sz="1100" dirty="0">
              <a:solidFill>
                <a:srgbClr val="00B05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Prevista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anche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la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possibilità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operazioni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a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mercato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con way out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attraverso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la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cessione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ad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investitori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industriali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finanziari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e/o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quotazione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in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Borsa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rgbClr val="00B05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Rappresentanti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nel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Consiglio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Amministrazione con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azione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supporto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allo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sviluppo</a:t>
            </a:r>
            <a:endParaRPr lang="en-US" sz="1100" dirty="0">
              <a:solidFill>
                <a:srgbClr val="00B05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Assistenza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per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favorire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l’approccio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al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mercato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ed al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sistema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finanziario</a:t>
            </a:r>
            <a:endParaRPr lang="en-US" sz="1100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Assistenza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per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l’attività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di M&amp;A</a:t>
            </a:r>
          </a:p>
          <a:p>
            <a:pPr marL="180975" lvl="1" indent="-180975" algn="just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Arrangement di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finanziamenti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leasing e factoring con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il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sistema</a:t>
            </a:r>
            <a:r>
              <a:rPr lang="en-US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bancario</a:t>
            </a:r>
            <a:endParaRPr lang="en-US" sz="1100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it-IT" sz="1200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0B4BC20-3E26-494E-A678-691CD077B6D9}"/>
              </a:ext>
            </a:extLst>
          </p:cNvPr>
          <p:cNvSpPr/>
          <p:nvPr/>
        </p:nvSpPr>
        <p:spPr>
          <a:xfrm>
            <a:off x="3073626" y="5097725"/>
            <a:ext cx="5978321" cy="54556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MODALITA’ DI INTERVENTO – FINANZIAMENTI DI ACCOMPAGNAMENTO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9EEF5DF-B680-4DDF-8914-62127DB80049}"/>
              </a:ext>
            </a:extLst>
          </p:cNvPr>
          <p:cNvSpPr txBox="1"/>
          <p:nvPr/>
        </p:nvSpPr>
        <p:spPr>
          <a:xfrm>
            <a:off x="3059509" y="5740351"/>
            <a:ext cx="597832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FINANZIAMENTI A MEDIO/LUNGO TERMINE collegati all’investimento in capitale</a:t>
            </a:r>
            <a:endParaRPr lang="it-IT" sz="1400" dirty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TARGET : società già partecipate o in occasione dell’entrata nel capitale sociale</a:t>
            </a:r>
          </a:p>
          <a:p>
            <a:pPr marL="180975" lvl="1" indent="-180975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it-IT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Flessibilità di prodotto (finanziamenti o prestiti obbligazionari)</a:t>
            </a:r>
          </a:p>
          <a:p>
            <a:pPr marL="180975" lvl="1" indent="-180975">
              <a:spcBef>
                <a:spcPts val="200"/>
              </a:spcBef>
              <a:buFont typeface="Arial Narrow" panose="020B0606020202030204" pitchFamily="34" charset="0"/>
              <a:buChar char="−"/>
            </a:pPr>
            <a:r>
              <a:rPr lang="it-IT" sz="11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Durata ~4-5 anni parametrata alla durata di permanenza nel capitale</a:t>
            </a:r>
          </a:p>
          <a:p>
            <a:endParaRPr lang="it-IT" sz="1200" dirty="0"/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23D89DFA-566D-46A5-8B01-6597BED640FE}"/>
              </a:ext>
            </a:extLst>
          </p:cNvPr>
          <p:cNvGrpSpPr/>
          <p:nvPr/>
        </p:nvGrpSpPr>
        <p:grpSpPr>
          <a:xfrm>
            <a:off x="536463" y="601251"/>
            <a:ext cx="2334229" cy="5397529"/>
            <a:chOff x="250713" y="601251"/>
            <a:chExt cx="2334229" cy="5397529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7EE1190B-72EC-4254-BB52-9801BD4C77DB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805321" y="2446507"/>
              <a:ext cx="0" cy="616162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igura a mano libera 12">
              <a:extLst>
                <a:ext uri="{FF2B5EF4-FFF2-40B4-BE49-F238E27FC236}">
                  <a16:creationId xmlns:a16="http://schemas.microsoft.com/office/drawing/2014/main" id="{A5187031-D3E4-46BE-8389-0D9B9B51699F}"/>
                </a:ext>
              </a:extLst>
            </p:cNvPr>
            <p:cNvSpPr/>
            <p:nvPr/>
          </p:nvSpPr>
          <p:spPr>
            <a:xfrm>
              <a:off x="278222" y="3062669"/>
              <a:ext cx="1054198" cy="932444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Money &amp; Coaching</a:t>
              </a:r>
            </a:p>
          </p:txBody>
        </p:sp>
        <p:sp>
          <p:nvSpPr>
            <p:cNvPr id="36" name="Figura a mano libera 12">
              <a:extLst>
                <a:ext uri="{FF2B5EF4-FFF2-40B4-BE49-F238E27FC236}">
                  <a16:creationId xmlns:a16="http://schemas.microsoft.com/office/drawing/2014/main" id="{B31BA6A6-BEEA-48C7-91FC-53136F798DFF}"/>
                </a:ext>
              </a:extLst>
            </p:cNvPr>
            <p:cNvSpPr/>
            <p:nvPr/>
          </p:nvSpPr>
          <p:spPr>
            <a:xfrm>
              <a:off x="250713" y="4072566"/>
              <a:ext cx="1054198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Rilancio aziendale</a:t>
              </a:r>
            </a:p>
          </p:txBody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id="{2B7F2A88-917F-4658-BCCA-74C39043AC00}"/>
                </a:ext>
              </a:extLst>
            </p:cNvPr>
            <p:cNvSpPr/>
            <p:nvPr/>
          </p:nvSpPr>
          <p:spPr>
            <a:xfrm>
              <a:off x="250713" y="5080657"/>
              <a:ext cx="1040402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 err="1">
                  <a:latin typeface="Arial Narrow" panose="020B0606020202030204" pitchFamily="34" charset="0"/>
                </a:rPr>
                <a:t>Minibond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B474DD58-6DE9-4F70-A9D7-620272BF1A9F}"/>
                </a:ext>
              </a:extLst>
            </p:cNvPr>
            <p:cNvSpPr/>
            <p:nvPr/>
          </p:nvSpPr>
          <p:spPr>
            <a:xfrm>
              <a:off x="250713" y="965359"/>
              <a:ext cx="1635762" cy="1644909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36CBE23D-9B77-4AF7-82A1-558AB6978EE8}"/>
                </a:ext>
              </a:extLst>
            </p:cNvPr>
            <p:cNvGrpSpPr/>
            <p:nvPr/>
          </p:nvGrpSpPr>
          <p:grpSpPr>
            <a:xfrm>
              <a:off x="1667703" y="1225074"/>
              <a:ext cx="917239" cy="712034"/>
              <a:chOff x="1121454" y="2614932"/>
              <a:chExt cx="917239" cy="712034"/>
            </a:xfrm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8CE2016F-AAC2-45BE-954B-22357241CD81}"/>
                  </a:ext>
                </a:extLst>
              </p:cNvPr>
              <p:cNvSpPr/>
              <p:nvPr/>
            </p:nvSpPr>
            <p:spPr>
              <a:xfrm>
                <a:off x="1150043" y="2614932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7905A04-58EF-4A85-AEDA-660C697DDB13}"/>
                  </a:ext>
                </a:extLst>
              </p:cNvPr>
              <p:cNvSpPr txBox="1"/>
              <p:nvPr/>
            </p:nvSpPr>
            <p:spPr>
              <a:xfrm>
                <a:off x="1121454" y="2751812"/>
                <a:ext cx="91723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passaggio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generazionale</a:t>
                </a:r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64E0FAC5-7A90-4C13-A8AF-A311226CE5EB}"/>
                </a:ext>
              </a:extLst>
            </p:cNvPr>
            <p:cNvGrpSpPr/>
            <p:nvPr/>
          </p:nvGrpSpPr>
          <p:grpSpPr>
            <a:xfrm>
              <a:off x="1330400" y="601251"/>
              <a:ext cx="755277" cy="712034"/>
              <a:chOff x="212846" y="4941257"/>
              <a:chExt cx="831608" cy="712034"/>
            </a:xfrm>
          </p:grpSpPr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2CDFD0C7-A099-4146-AF09-D30250776234}"/>
                  </a:ext>
                </a:extLst>
              </p:cNvPr>
              <p:cNvSpPr/>
              <p:nvPr/>
            </p:nvSpPr>
            <p:spPr>
              <a:xfrm>
                <a:off x="212846" y="4941257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00CB71F-9FD8-46A5-BE31-390596DD0263}"/>
                  </a:ext>
                </a:extLst>
              </p:cNvPr>
              <p:cNvSpPr txBox="1"/>
              <p:nvPr/>
            </p:nvSpPr>
            <p:spPr>
              <a:xfrm>
                <a:off x="324540" y="5148214"/>
                <a:ext cx="6367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sviluppo</a:t>
                </a:r>
              </a:p>
            </p:txBody>
          </p:sp>
        </p:grp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82939F94-B1B6-459E-8B6B-AF4D8C83A6D6}"/>
                </a:ext>
              </a:extLst>
            </p:cNvPr>
            <p:cNvSpPr/>
            <p:nvPr/>
          </p:nvSpPr>
          <p:spPr>
            <a:xfrm>
              <a:off x="1600632" y="1995463"/>
              <a:ext cx="755277" cy="677855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D50FBC39-F13F-496E-B696-74B877C38360}"/>
                </a:ext>
              </a:extLst>
            </p:cNvPr>
            <p:cNvSpPr txBox="1"/>
            <p:nvPr/>
          </p:nvSpPr>
          <p:spPr>
            <a:xfrm>
              <a:off x="1648094" y="2095185"/>
              <a:ext cx="6735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project</a:t>
              </a:r>
            </a:p>
            <a:p>
              <a:pPr algn="ctr"/>
              <a:r>
                <a:rPr lang="it-IT" sz="105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financing</a:t>
              </a: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149D3DF4-9678-4D94-85F3-455A915ECDA2}"/>
                </a:ext>
              </a:extLst>
            </p:cNvPr>
            <p:cNvSpPr/>
            <p:nvPr/>
          </p:nvSpPr>
          <p:spPr>
            <a:xfrm>
              <a:off x="947633" y="2298182"/>
              <a:ext cx="729380" cy="712034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rgbClr val="9966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5C935944-1BE6-478D-BA2B-38E6FEAFA539}"/>
                </a:ext>
              </a:extLst>
            </p:cNvPr>
            <p:cNvSpPr txBox="1"/>
            <p:nvPr/>
          </p:nvSpPr>
          <p:spPr>
            <a:xfrm>
              <a:off x="342452" y="1123068"/>
              <a:ext cx="1452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Attività d’investimento a supporto delle imprese</a:t>
              </a:r>
            </a:p>
            <a:p>
              <a:pPr algn="ctr"/>
              <a:endParaRPr lang="it-IT" sz="1600" dirty="0"/>
            </a:p>
          </p:txBody>
        </p: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04AC1347-DB0C-4964-B6A9-A24BCC696E3E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805321" y="3995114"/>
              <a:ext cx="0" cy="77452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7198A620-2AE2-4184-9B9F-8AC5513EA5D9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 flipH="1">
              <a:off x="770914" y="4990690"/>
              <a:ext cx="6898" cy="89967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44BCD750-3A19-483E-A3E5-05024F122131}"/>
              </a:ext>
            </a:extLst>
          </p:cNvPr>
          <p:cNvSpPr/>
          <p:nvPr/>
        </p:nvSpPr>
        <p:spPr>
          <a:xfrm>
            <a:off x="9525" y="1304804"/>
            <a:ext cx="475690" cy="9362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B0EA623E-97ED-46B8-91FB-91E171C43C20}"/>
              </a:ext>
            </a:extLst>
          </p:cNvPr>
          <p:cNvSpPr/>
          <p:nvPr/>
        </p:nvSpPr>
        <p:spPr>
          <a:xfrm>
            <a:off x="331982" y="2098208"/>
            <a:ext cx="729380" cy="712034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5527" tIns="355527" rIns="355527" bIns="3555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030EC47-6E5D-413D-B714-FEB133E4DD1B}"/>
              </a:ext>
            </a:extLst>
          </p:cNvPr>
          <p:cNvSpPr txBox="1"/>
          <p:nvPr/>
        </p:nvSpPr>
        <p:spPr>
          <a:xfrm>
            <a:off x="277861" y="2313049"/>
            <a:ext cx="832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replacement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00DF719B-913B-4F16-928E-954BF0374A22}"/>
              </a:ext>
            </a:extLst>
          </p:cNvPr>
          <p:cNvSpPr txBox="1"/>
          <p:nvPr/>
        </p:nvSpPr>
        <p:spPr>
          <a:xfrm>
            <a:off x="1197617" y="2408162"/>
            <a:ext cx="8194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presenza</a:t>
            </a:r>
          </a:p>
          <a:p>
            <a:pPr algn="ctr"/>
            <a:r>
              <a:rPr lang="it-I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istituzionale</a:t>
            </a:r>
          </a:p>
        </p:txBody>
      </p:sp>
    </p:spTree>
    <p:extLst>
      <p:ext uri="{BB962C8B-B14F-4D97-AF65-F5344CB8AC3E}">
        <p14:creationId xmlns:p14="http://schemas.microsoft.com/office/powerpoint/2010/main" val="372149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0126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ym typeface="Arial Narrow"/>
              </a:rPr>
              <a:t>MONEY &amp; COACHING</a:t>
            </a:r>
            <a:endParaRPr lang="it-IT" b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6</a:t>
            </a:fld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C3A60E2-9E53-419B-9FAA-9E3E91BFE188}"/>
              </a:ext>
            </a:extLst>
          </p:cNvPr>
          <p:cNvSpPr txBox="1"/>
          <p:nvPr/>
        </p:nvSpPr>
        <p:spPr>
          <a:xfrm>
            <a:off x="3165364" y="1072030"/>
            <a:ext cx="58761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Aiutare la crescita di piccole imprese con grande potenziale che, per accelerare il proprio sviluppo, necessitano di capitale, supporto manageriale, professionale e formazione</a:t>
            </a:r>
            <a:r>
              <a:rPr lang="it-IT" sz="14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1DE37DA-1335-428C-9CEE-0A17D876A992}"/>
              </a:ext>
            </a:extLst>
          </p:cNvPr>
          <p:cNvSpPr/>
          <p:nvPr/>
        </p:nvSpPr>
        <p:spPr>
          <a:xfrm>
            <a:off x="3248025" y="834627"/>
            <a:ext cx="5793536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OBIETTIVO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DBA032F-912C-4120-B067-39E5A049AA6D}"/>
              </a:ext>
            </a:extLst>
          </p:cNvPr>
          <p:cNvSpPr/>
          <p:nvPr/>
        </p:nvSpPr>
        <p:spPr>
          <a:xfrm>
            <a:off x="3248026" y="2193247"/>
            <a:ext cx="5803922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MODALITA’ DI INTERVENTO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80CAB03-B1C7-4EA8-9DED-1AA15E2DBD6E}"/>
              </a:ext>
            </a:extLst>
          </p:cNvPr>
          <p:cNvSpPr txBox="1"/>
          <p:nvPr/>
        </p:nvSpPr>
        <p:spPr>
          <a:xfrm>
            <a:off x="3248025" y="2525094"/>
            <a:ext cx="566005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algn="just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DIMENSIONE INTERVENTO: € 0,25 – 0,5 milioni tra capitale e finanziamento, anche in più tranche al raggiungimento di traguardi </a:t>
            </a:r>
            <a:r>
              <a:rPr lang="it-IT" sz="1400" b="1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pre</a:t>
            </a: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-concordati</a:t>
            </a:r>
          </a:p>
          <a:p>
            <a:pPr lvl="0" algn="just" defTabSz="914400">
              <a:spcAft>
                <a:spcPts val="60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TARGET: piccole imprese con chiare prospettive di crescita</a:t>
            </a: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Istruttoria snella, in linea con esigenze, risorse ed organizzazione della piccola impresa</a:t>
            </a: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Uscita: «tradizionale», mediante riacquisto da parte dell’imprenditore a termini predefiniti</a:t>
            </a: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Non prevista in generale l’entrata in Consiglio di Amministrazione, sostituita dalla presenza di un tutor Friulia con funzione di assistenza e monitoraggio</a:t>
            </a:r>
            <a:endParaRPr lang="it-IT" sz="1200" b="1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Intervento finanziario finalizzato all’acquisizione da parte dell’impresa di consulenza, formazione e supporto manageriale, anche mediante temporary manager, in area Amministrazione Finanza e Controllo, Operations, R&amp;D, Commerciale e Marketing, Internazionalizzazione…</a:t>
            </a:r>
            <a:endParaRPr lang="it-IT" sz="1200" b="1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Supporto alla crescita mediante interventi straordinari quali fusioni/acquisizioni, creazioni di reti di impresa o altre aggregazioni</a:t>
            </a:r>
            <a:endParaRPr lang="it-IT" sz="1200" b="1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Il temporary manager selezionato nell’ambito dell’intervento Friulia può beneficiare di incentivi forniti da normative regionali</a:t>
            </a:r>
            <a:endParaRPr lang="it-IT" sz="1200" b="1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it-IT" sz="1200" dirty="0"/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A2C985E3-001E-4911-863A-83A220B6365F}"/>
              </a:ext>
            </a:extLst>
          </p:cNvPr>
          <p:cNvGrpSpPr/>
          <p:nvPr/>
        </p:nvGrpSpPr>
        <p:grpSpPr>
          <a:xfrm>
            <a:off x="603138" y="601251"/>
            <a:ext cx="2334229" cy="5397529"/>
            <a:chOff x="250713" y="601251"/>
            <a:chExt cx="2334229" cy="5397529"/>
          </a:xfrm>
        </p:grpSpPr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B196BFED-4CF9-41D7-B5C6-0290C8594CF5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805321" y="2557815"/>
              <a:ext cx="0" cy="504854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igura a mano libera 12">
              <a:extLst>
                <a:ext uri="{FF2B5EF4-FFF2-40B4-BE49-F238E27FC236}">
                  <a16:creationId xmlns:a16="http://schemas.microsoft.com/office/drawing/2014/main" id="{C4E83E36-04BC-4445-81D2-45513B68A728}"/>
                </a:ext>
              </a:extLst>
            </p:cNvPr>
            <p:cNvSpPr/>
            <p:nvPr/>
          </p:nvSpPr>
          <p:spPr>
            <a:xfrm>
              <a:off x="278222" y="3062669"/>
              <a:ext cx="1054198" cy="932444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Money &amp; Coaching</a:t>
              </a:r>
            </a:p>
          </p:txBody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id="{1E9D1017-F9C9-4349-A819-DE4AE38A4B5D}"/>
                </a:ext>
              </a:extLst>
            </p:cNvPr>
            <p:cNvSpPr/>
            <p:nvPr/>
          </p:nvSpPr>
          <p:spPr>
            <a:xfrm>
              <a:off x="250713" y="4072566"/>
              <a:ext cx="1054198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Rilancio aziendale</a:t>
              </a:r>
            </a:p>
          </p:txBody>
        </p:sp>
        <p:sp>
          <p:nvSpPr>
            <p:cNvPr id="38" name="Figura a mano libera 12">
              <a:extLst>
                <a:ext uri="{FF2B5EF4-FFF2-40B4-BE49-F238E27FC236}">
                  <a16:creationId xmlns:a16="http://schemas.microsoft.com/office/drawing/2014/main" id="{3716861E-0E41-4CAB-80BF-93699B0AF814}"/>
                </a:ext>
              </a:extLst>
            </p:cNvPr>
            <p:cNvSpPr/>
            <p:nvPr/>
          </p:nvSpPr>
          <p:spPr>
            <a:xfrm>
              <a:off x="250713" y="5080657"/>
              <a:ext cx="1040402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 err="1">
                  <a:latin typeface="Arial Narrow" panose="020B0606020202030204" pitchFamily="34" charset="0"/>
                </a:rPr>
                <a:t>Minibond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26DDAE5-450F-4204-95C9-650DC317F3DD}"/>
                </a:ext>
              </a:extLst>
            </p:cNvPr>
            <p:cNvSpPr/>
            <p:nvPr/>
          </p:nvSpPr>
          <p:spPr>
            <a:xfrm>
              <a:off x="250713" y="965359"/>
              <a:ext cx="1635762" cy="1644909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F4B6EF44-C9E9-4892-BB64-8E910BF0895D}"/>
                </a:ext>
              </a:extLst>
            </p:cNvPr>
            <p:cNvGrpSpPr/>
            <p:nvPr/>
          </p:nvGrpSpPr>
          <p:grpSpPr>
            <a:xfrm>
              <a:off x="1667703" y="1225074"/>
              <a:ext cx="917239" cy="712034"/>
              <a:chOff x="1121454" y="2614932"/>
              <a:chExt cx="917239" cy="712034"/>
            </a:xfrm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C595D4D8-9D64-4771-B61B-F5BB622FC0B7}"/>
                  </a:ext>
                </a:extLst>
              </p:cNvPr>
              <p:cNvSpPr/>
              <p:nvPr/>
            </p:nvSpPr>
            <p:spPr>
              <a:xfrm>
                <a:off x="1150043" y="2614932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2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445F8F7-81FA-4D2E-85D1-AEB3B53A3297}"/>
                  </a:ext>
                </a:extLst>
              </p:cNvPr>
              <p:cNvSpPr txBox="1"/>
              <p:nvPr/>
            </p:nvSpPr>
            <p:spPr>
              <a:xfrm>
                <a:off x="1121454" y="2751812"/>
                <a:ext cx="91723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passaggio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generazionale</a:t>
                </a:r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8B16440-914F-4774-B472-1972013ED335}"/>
                </a:ext>
              </a:extLst>
            </p:cNvPr>
            <p:cNvGrpSpPr/>
            <p:nvPr/>
          </p:nvGrpSpPr>
          <p:grpSpPr>
            <a:xfrm>
              <a:off x="1330400" y="601251"/>
              <a:ext cx="755277" cy="712034"/>
              <a:chOff x="212846" y="4941257"/>
              <a:chExt cx="831608" cy="712034"/>
            </a:xfrm>
          </p:grpSpPr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D41E2201-A985-4A02-BF9E-64600CE6EF4E}"/>
                  </a:ext>
                </a:extLst>
              </p:cNvPr>
              <p:cNvSpPr/>
              <p:nvPr/>
            </p:nvSpPr>
            <p:spPr>
              <a:xfrm>
                <a:off x="212846" y="4941257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2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CA2737F8-D282-461B-ACFD-147C402850C4}"/>
                  </a:ext>
                </a:extLst>
              </p:cNvPr>
              <p:cNvSpPr txBox="1"/>
              <p:nvPr/>
            </p:nvSpPr>
            <p:spPr>
              <a:xfrm>
                <a:off x="324540" y="5148214"/>
                <a:ext cx="6367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sviluppo</a:t>
                </a:r>
              </a:p>
            </p:txBody>
          </p:sp>
        </p:grp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A1201BDE-AAC2-48BD-9129-5A36880CA644}"/>
                </a:ext>
              </a:extLst>
            </p:cNvPr>
            <p:cNvSpPr/>
            <p:nvPr/>
          </p:nvSpPr>
          <p:spPr>
            <a:xfrm>
              <a:off x="1600632" y="1995463"/>
              <a:ext cx="755277" cy="677855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6E5E4C55-B7DF-453D-9401-89236A75998E}"/>
                </a:ext>
              </a:extLst>
            </p:cNvPr>
            <p:cNvSpPr txBox="1"/>
            <p:nvPr/>
          </p:nvSpPr>
          <p:spPr>
            <a:xfrm>
              <a:off x="1648094" y="2095185"/>
              <a:ext cx="6735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project</a:t>
              </a:r>
            </a:p>
            <a:p>
              <a:pPr algn="ctr"/>
              <a:r>
                <a:rPr lang="it-IT" sz="105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financing</a:t>
              </a: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0C298854-F5E6-4CDD-84DA-6923A2E1C23F}"/>
                </a:ext>
              </a:extLst>
            </p:cNvPr>
            <p:cNvGrpSpPr/>
            <p:nvPr/>
          </p:nvGrpSpPr>
          <p:grpSpPr>
            <a:xfrm>
              <a:off x="917175" y="2298182"/>
              <a:ext cx="819456" cy="712034"/>
              <a:chOff x="2454212" y="4340817"/>
              <a:chExt cx="819456" cy="712034"/>
            </a:xfrm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F011D59C-7C9C-41CB-8241-509423FEE881}"/>
                  </a:ext>
                </a:extLst>
              </p:cNvPr>
              <p:cNvSpPr/>
              <p:nvPr/>
            </p:nvSpPr>
            <p:spPr>
              <a:xfrm>
                <a:off x="2484670" y="4340817"/>
                <a:ext cx="729380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9966FF">
                  <a:alpha val="2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4F364657-2D4D-440E-B8FB-A5B03D96BE6F}"/>
                  </a:ext>
                </a:extLst>
              </p:cNvPr>
              <p:cNvSpPr txBox="1"/>
              <p:nvPr/>
            </p:nvSpPr>
            <p:spPr>
              <a:xfrm>
                <a:off x="2454212" y="4460769"/>
                <a:ext cx="81945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presenza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istituzionale</a:t>
                </a:r>
              </a:p>
            </p:txBody>
          </p:sp>
        </p:grp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233AD40D-E0EE-4001-B115-E1CA1B6A5099}"/>
                </a:ext>
              </a:extLst>
            </p:cNvPr>
            <p:cNvSpPr txBox="1"/>
            <p:nvPr/>
          </p:nvSpPr>
          <p:spPr>
            <a:xfrm>
              <a:off x="342452" y="1123068"/>
              <a:ext cx="1452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Attività d’investimento a supporto delle imprese</a:t>
              </a:r>
            </a:p>
            <a:p>
              <a:pPr algn="ctr"/>
              <a:endParaRPr lang="it-IT" sz="1600" dirty="0"/>
            </a:p>
          </p:txBody>
        </p: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0D779E23-E4A5-429D-BB52-377D2E416E5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805321" y="3995114"/>
              <a:ext cx="0" cy="77452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94FEC49C-8825-4817-889E-B94765447447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 flipH="1">
              <a:off x="770914" y="4990690"/>
              <a:ext cx="6898" cy="89967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reccia a destra 56">
            <a:extLst>
              <a:ext uri="{FF2B5EF4-FFF2-40B4-BE49-F238E27FC236}">
                <a16:creationId xmlns:a16="http://schemas.microsoft.com/office/drawing/2014/main" id="{F1A80559-9107-404E-97E5-38BB51B16CC0}"/>
              </a:ext>
            </a:extLst>
          </p:cNvPr>
          <p:cNvSpPr/>
          <p:nvPr/>
        </p:nvSpPr>
        <p:spPr>
          <a:xfrm>
            <a:off x="0" y="3065314"/>
            <a:ext cx="475690" cy="9362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808A45A4-92A4-4EEE-AB04-C049FD62DBF6}"/>
              </a:ext>
            </a:extLst>
          </p:cNvPr>
          <p:cNvSpPr/>
          <p:nvPr/>
        </p:nvSpPr>
        <p:spPr>
          <a:xfrm>
            <a:off x="331982" y="2098208"/>
            <a:ext cx="729380" cy="712034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5527" tIns="355527" rIns="355527" bIns="3555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697537D-3F00-43D1-8E6C-7ADF46687973}"/>
              </a:ext>
            </a:extLst>
          </p:cNvPr>
          <p:cNvSpPr txBox="1"/>
          <p:nvPr/>
        </p:nvSpPr>
        <p:spPr>
          <a:xfrm>
            <a:off x="277861" y="2313049"/>
            <a:ext cx="832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160600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0126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ym typeface="Arial Narrow"/>
              </a:rPr>
              <a:t>RILANCIO AZIENDALE</a:t>
            </a:r>
            <a:endParaRPr lang="it-IT" b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7</a:t>
            </a:fld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C3A60E2-9E53-419B-9FAA-9E3E91BFE188}"/>
              </a:ext>
            </a:extLst>
          </p:cNvPr>
          <p:cNvSpPr txBox="1"/>
          <p:nvPr/>
        </p:nvSpPr>
        <p:spPr>
          <a:xfrm>
            <a:off x="3165364" y="937559"/>
            <a:ext cx="5876197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0" indent="-85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Permettere il rilancio di imprese caratterizzate da una solida posizione competitiva, ma indebolite dall’effetto combinato della recessione e della stretta creditizia</a:t>
            </a:r>
            <a:endParaRPr lang="it-IT" sz="1400" dirty="0">
              <a:latin typeface="Arial Narrow" panose="020B0606020202030204" pitchFamily="34" charset="0"/>
            </a:endParaRPr>
          </a:p>
          <a:p>
            <a:pPr marL="85725" lvl="0" indent="-85725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Evitare la dissipazione di tecnologia, conoscenze e valore nonché l’impatto sociale causato dall’inadeguata struttura di finanziamento dell’impresa</a:t>
            </a:r>
            <a:endParaRPr lang="it-IT" sz="1200" dirty="0">
              <a:latin typeface="Arial Narrow" panose="020B0606020202030204" pitchFamily="34" charset="0"/>
            </a:endParaRPr>
          </a:p>
          <a:p>
            <a:pPr marL="85725" lvl="0" indent="-85725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Agire, mediante un intervento sul capitale, da agente catalizzatore di un processo di risanamento concertato con il sistema bancario e gli altri stakeholders</a:t>
            </a:r>
            <a:endParaRPr lang="it-IT" sz="1200" dirty="0">
              <a:latin typeface="Arial Narrow" panose="020B0606020202030204" pitchFamily="34" charset="0"/>
            </a:endParaRPr>
          </a:p>
          <a:p>
            <a:pPr marL="85725" lvl="0" indent="-85725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Facilitare fusioni/aggregazioni</a:t>
            </a:r>
            <a:endParaRPr lang="it-IT" sz="1200" dirty="0">
              <a:latin typeface="Arial Narrow" panose="020B060602020203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1DE37DA-1335-428C-9CEE-0A17D876A992}"/>
              </a:ext>
            </a:extLst>
          </p:cNvPr>
          <p:cNvSpPr/>
          <p:nvPr/>
        </p:nvSpPr>
        <p:spPr>
          <a:xfrm>
            <a:off x="3248025" y="700156"/>
            <a:ext cx="5793536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OBIETTIVO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DBA032F-912C-4120-B067-39E5A049AA6D}"/>
              </a:ext>
            </a:extLst>
          </p:cNvPr>
          <p:cNvSpPr/>
          <p:nvPr/>
        </p:nvSpPr>
        <p:spPr>
          <a:xfrm>
            <a:off x="3201501" y="2873043"/>
            <a:ext cx="5803922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MODALITA’ DI INTERVENTO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80CAB03-B1C7-4EA8-9DED-1AA15E2DBD6E}"/>
              </a:ext>
            </a:extLst>
          </p:cNvPr>
          <p:cNvSpPr txBox="1"/>
          <p:nvPr/>
        </p:nvSpPr>
        <p:spPr>
          <a:xfrm>
            <a:off x="3165364" y="3217279"/>
            <a:ext cx="56600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spcAft>
                <a:spcPts val="60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DIMENSIONE DELL’INTERVENTO: € 0,5 - 5 milioni</a:t>
            </a:r>
            <a:endParaRPr lang="it-IT" sz="1400" b="1" dirty="0">
              <a:latin typeface="Arial Narrow" panose="020B0606020202030204" pitchFamily="34" charset="0"/>
            </a:endParaRPr>
          </a:p>
          <a:p>
            <a:pPr lvl="0" algn="just" defTabSz="914400">
              <a:spcAft>
                <a:spcPts val="60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Target: imprese in momentanea crisi con un solido piano industriale di rilancio</a:t>
            </a:r>
            <a:endParaRPr lang="it-IT" sz="1400" b="1" dirty="0">
              <a:latin typeface="Arial Narrow" panose="020B0606020202030204" pitchFamily="34" charset="0"/>
            </a:endParaRPr>
          </a:p>
          <a:p>
            <a:pPr marL="174625" lvl="0" indent="-174625" algn="just" defTabSz="914400"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Investimento misto di capitale e finanziamento, in accompagnamento eventualmente ad un socio industriale (esistente o nuovo)</a:t>
            </a:r>
            <a:endParaRPr lang="it-IT" sz="1200" dirty="0">
              <a:latin typeface="Arial Narrow" panose="020B0606020202030204" pitchFamily="34" charset="0"/>
            </a:endParaRPr>
          </a:p>
          <a:p>
            <a:pPr marL="174625" lvl="0" indent="-174625" algn="just" defTabSz="914400"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A valere su un patrimonio separato di Friulia messo a disposizione prevalentemente dalla Regione FVG per € 17 milioni</a:t>
            </a:r>
            <a:endParaRPr lang="it-IT" sz="1200" b="1" dirty="0">
              <a:latin typeface="Arial Narrow" panose="020B0606020202030204" pitchFamily="34" charset="0"/>
            </a:endParaRPr>
          </a:p>
          <a:p>
            <a:pPr marL="174625" lvl="0" indent="-174625" algn="just" defTabSz="914400"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Intervento preferibilmente concertato con il sistema bancario al fine di massimizzare l’effetto moltiplicatore dell’apporto equity e garantire all’impresa un’equilibrata struttura patrimoniale, anche mediante ricorso a procedure di ristrutturazione finanziaria</a:t>
            </a:r>
            <a:endParaRPr lang="it-IT" sz="1200" b="1" dirty="0">
              <a:latin typeface="Arial Narrow" panose="020B0606020202030204" pitchFamily="34" charset="0"/>
            </a:endParaRPr>
          </a:p>
          <a:p>
            <a:pPr marL="174625" lvl="0" indent="-174625" algn="just" defTabSz="914400"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Uscita: preferibilmente mediante riacquisto da parte del socio industriale a condizioni </a:t>
            </a:r>
            <a:r>
              <a:rPr lang="it-IT" sz="12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preconcordate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, ma variabile in funzione dei singoli casi concreti</a:t>
            </a:r>
            <a:endParaRPr lang="it-IT" sz="1200" b="1" dirty="0">
              <a:latin typeface="Arial Narrow" panose="020B0606020202030204" pitchFamily="34" charset="0"/>
            </a:endParaRPr>
          </a:p>
          <a:p>
            <a:pPr algn="just"/>
            <a:endParaRPr lang="it-IT" sz="12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9507058-3A80-49AD-AD33-8E9920F385B3}"/>
              </a:ext>
            </a:extLst>
          </p:cNvPr>
          <p:cNvGrpSpPr/>
          <p:nvPr/>
        </p:nvGrpSpPr>
        <p:grpSpPr>
          <a:xfrm>
            <a:off x="536463" y="601251"/>
            <a:ext cx="2334229" cy="5397529"/>
            <a:chOff x="250713" y="601251"/>
            <a:chExt cx="2334229" cy="5397529"/>
          </a:xfrm>
        </p:grpSpPr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B196BFED-4CF9-41D7-B5C6-0290C8594CF5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805321" y="2557815"/>
              <a:ext cx="0" cy="504854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igura a mano libera 12">
              <a:extLst>
                <a:ext uri="{FF2B5EF4-FFF2-40B4-BE49-F238E27FC236}">
                  <a16:creationId xmlns:a16="http://schemas.microsoft.com/office/drawing/2014/main" id="{C4E83E36-04BC-4445-81D2-45513B68A728}"/>
                </a:ext>
              </a:extLst>
            </p:cNvPr>
            <p:cNvSpPr/>
            <p:nvPr/>
          </p:nvSpPr>
          <p:spPr>
            <a:xfrm>
              <a:off x="278222" y="3062669"/>
              <a:ext cx="1054198" cy="932444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Money &amp; Coaching</a:t>
              </a:r>
            </a:p>
          </p:txBody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id="{1E9D1017-F9C9-4349-A819-DE4AE38A4B5D}"/>
                </a:ext>
              </a:extLst>
            </p:cNvPr>
            <p:cNvSpPr/>
            <p:nvPr/>
          </p:nvSpPr>
          <p:spPr>
            <a:xfrm>
              <a:off x="250713" y="4072566"/>
              <a:ext cx="1054198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Rilancio aziendale</a:t>
              </a:r>
            </a:p>
          </p:txBody>
        </p:sp>
        <p:sp>
          <p:nvSpPr>
            <p:cNvPr id="38" name="Figura a mano libera 12">
              <a:extLst>
                <a:ext uri="{FF2B5EF4-FFF2-40B4-BE49-F238E27FC236}">
                  <a16:creationId xmlns:a16="http://schemas.microsoft.com/office/drawing/2014/main" id="{3716861E-0E41-4CAB-80BF-93699B0AF814}"/>
                </a:ext>
              </a:extLst>
            </p:cNvPr>
            <p:cNvSpPr/>
            <p:nvPr/>
          </p:nvSpPr>
          <p:spPr>
            <a:xfrm>
              <a:off x="250713" y="5080657"/>
              <a:ext cx="1040402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 err="1">
                  <a:latin typeface="Arial Narrow" panose="020B0606020202030204" pitchFamily="34" charset="0"/>
                </a:rPr>
                <a:t>Minibond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26DDAE5-450F-4204-95C9-650DC317F3DD}"/>
                </a:ext>
              </a:extLst>
            </p:cNvPr>
            <p:cNvSpPr/>
            <p:nvPr/>
          </p:nvSpPr>
          <p:spPr>
            <a:xfrm>
              <a:off x="250713" y="965359"/>
              <a:ext cx="1635762" cy="1644909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F4B6EF44-C9E9-4892-BB64-8E910BF0895D}"/>
                </a:ext>
              </a:extLst>
            </p:cNvPr>
            <p:cNvGrpSpPr/>
            <p:nvPr/>
          </p:nvGrpSpPr>
          <p:grpSpPr>
            <a:xfrm>
              <a:off x="1667703" y="1225074"/>
              <a:ext cx="917239" cy="712034"/>
              <a:chOff x="1121454" y="2614932"/>
              <a:chExt cx="917239" cy="712034"/>
            </a:xfrm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C595D4D8-9D64-4771-B61B-F5BB622FC0B7}"/>
                  </a:ext>
                </a:extLst>
              </p:cNvPr>
              <p:cNvSpPr/>
              <p:nvPr/>
            </p:nvSpPr>
            <p:spPr>
              <a:xfrm>
                <a:off x="1150043" y="2614932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2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445F8F7-81FA-4D2E-85D1-AEB3B53A3297}"/>
                  </a:ext>
                </a:extLst>
              </p:cNvPr>
              <p:cNvSpPr txBox="1"/>
              <p:nvPr/>
            </p:nvSpPr>
            <p:spPr>
              <a:xfrm>
                <a:off x="1121454" y="2751812"/>
                <a:ext cx="91723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passaggio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generazionale</a:t>
                </a:r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8B16440-914F-4774-B472-1972013ED335}"/>
                </a:ext>
              </a:extLst>
            </p:cNvPr>
            <p:cNvGrpSpPr/>
            <p:nvPr/>
          </p:nvGrpSpPr>
          <p:grpSpPr>
            <a:xfrm>
              <a:off x="1330400" y="601251"/>
              <a:ext cx="755277" cy="712034"/>
              <a:chOff x="212846" y="4941257"/>
              <a:chExt cx="831608" cy="712034"/>
            </a:xfrm>
          </p:grpSpPr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D41E2201-A985-4A02-BF9E-64600CE6EF4E}"/>
                  </a:ext>
                </a:extLst>
              </p:cNvPr>
              <p:cNvSpPr/>
              <p:nvPr/>
            </p:nvSpPr>
            <p:spPr>
              <a:xfrm>
                <a:off x="212846" y="4941257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2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CA2737F8-D282-461B-ACFD-147C402850C4}"/>
                  </a:ext>
                </a:extLst>
              </p:cNvPr>
              <p:cNvSpPr txBox="1"/>
              <p:nvPr/>
            </p:nvSpPr>
            <p:spPr>
              <a:xfrm>
                <a:off x="324540" y="5148214"/>
                <a:ext cx="6367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sviluppo</a:t>
                </a:r>
              </a:p>
            </p:txBody>
          </p:sp>
        </p:grp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A1201BDE-AAC2-48BD-9129-5A36880CA644}"/>
                </a:ext>
              </a:extLst>
            </p:cNvPr>
            <p:cNvSpPr/>
            <p:nvPr/>
          </p:nvSpPr>
          <p:spPr>
            <a:xfrm>
              <a:off x="1600632" y="1995463"/>
              <a:ext cx="755277" cy="677855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6E5E4C55-B7DF-453D-9401-89236A75998E}"/>
                </a:ext>
              </a:extLst>
            </p:cNvPr>
            <p:cNvSpPr txBox="1"/>
            <p:nvPr/>
          </p:nvSpPr>
          <p:spPr>
            <a:xfrm>
              <a:off x="1648094" y="2095185"/>
              <a:ext cx="6735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project</a:t>
              </a:r>
            </a:p>
            <a:p>
              <a:pPr algn="ctr"/>
              <a:r>
                <a:rPr lang="it-IT" sz="105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financing</a:t>
              </a: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0C298854-F5E6-4CDD-84DA-6923A2E1C23F}"/>
                </a:ext>
              </a:extLst>
            </p:cNvPr>
            <p:cNvGrpSpPr/>
            <p:nvPr/>
          </p:nvGrpSpPr>
          <p:grpSpPr>
            <a:xfrm>
              <a:off x="908550" y="2298182"/>
              <a:ext cx="819456" cy="712034"/>
              <a:chOff x="2445587" y="4340817"/>
              <a:chExt cx="819456" cy="712034"/>
            </a:xfrm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F011D59C-7C9C-41CB-8241-509423FEE881}"/>
                  </a:ext>
                </a:extLst>
              </p:cNvPr>
              <p:cNvSpPr/>
              <p:nvPr/>
            </p:nvSpPr>
            <p:spPr>
              <a:xfrm>
                <a:off x="2484670" y="4340817"/>
                <a:ext cx="729380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9966FF">
                  <a:alpha val="2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4F364657-2D4D-440E-B8FB-A5B03D96BE6F}"/>
                  </a:ext>
                </a:extLst>
              </p:cNvPr>
              <p:cNvSpPr txBox="1"/>
              <p:nvPr/>
            </p:nvSpPr>
            <p:spPr>
              <a:xfrm>
                <a:off x="2445587" y="4460772"/>
                <a:ext cx="81945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presenza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istituzionale</a:t>
                </a:r>
              </a:p>
            </p:txBody>
          </p:sp>
        </p:grp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233AD40D-E0EE-4001-B115-E1CA1B6A5099}"/>
                </a:ext>
              </a:extLst>
            </p:cNvPr>
            <p:cNvSpPr txBox="1"/>
            <p:nvPr/>
          </p:nvSpPr>
          <p:spPr>
            <a:xfrm>
              <a:off x="342452" y="1123068"/>
              <a:ext cx="1452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Attività d’investimento a supporto delle imprese</a:t>
              </a:r>
            </a:p>
            <a:p>
              <a:pPr algn="ctr"/>
              <a:endParaRPr lang="it-IT" sz="1600" dirty="0"/>
            </a:p>
          </p:txBody>
        </p: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0D779E23-E4A5-429D-BB52-377D2E416E5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805321" y="3995114"/>
              <a:ext cx="0" cy="77452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94FEC49C-8825-4817-889E-B94765447447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 flipH="1">
              <a:off x="770914" y="4990690"/>
              <a:ext cx="6898" cy="89967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ttore 1 10">
            <a:extLst>
              <a:ext uri="{FF2B5EF4-FFF2-40B4-BE49-F238E27FC236}">
                <a16:creationId xmlns:a16="http://schemas.microsoft.com/office/drawing/2014/main" id="{2713668D-A2CE-4D0A-9976-E33A19FA8F26}"/>
              </a:ext>
            </a:extLst>
          </p:cNvPr>
          <p:cNvCxnSpPr/>
          <p:nvPr/>
        </p:nvCxnSpPr>
        <p:spPr>
          <a:xfrm>
            <a:off x="2399856" y="6471193"/>
            <a:ext cx="1" cy="427586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10">
            <a:extLst>
              <a:ext uri="{FF2B5EF4-FFF2-40B4-BE49-F238E27FC236}">
                <a16:creationId xmlns:a16="http://schemas.microsoft.com/office/drawing/2014/main" id="{DDBC0595-2730-4F56-871F-F70AAAC0F0BB}"/>
              </a:ext>
            </a:extLst>
          </p:cNvPr>
          <p:cNvCxnSpPr/>
          <p:nvPr/>
        </p:nvCxnSpPr>
        <p:spPr>
          <a:xfrm>
            <a:off x="3272086" y="6471193"/>
            <a:ext cx="1" cy="427586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25126CDE-C686-41CE-8620-CCDAE43F13CB}"/>
              </a:ext>
            </a:extLst>
          </p:cNvPr>
          <p:cNvSpPr/>
          <p:nvPr/>
        </p:nvSpPr>
        <p:spPr>
          <a:xfrm>
            <a:off x="0" y="4065439"/>
            <a:ext cx="475690" cy="9362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igura a mano libera: forma 53">
            <a:extLst>
              <a:ext uri="{FF2B5EF4-FFF2-40B4-BE49-F238E27FC236}">
                <a16:creationId xmlns:a16="http://schemas.microsoft.com/office/drawing/2014/main" id="{8B1CAA27-74AD-4AFE-B3E4-BDA297889529}"/>
              </a:ext>
            </a:extLst>
          </p:cNvPr>
          <p:cNvSpPr/>
          <p:nvPr/>
        </p:nvSpPr>
        <p:spPr>
          <a:xfrm>
            <a:off x="331982" y="2098208"/>
            <a:ext cx="729380" cy="712034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5527" tIns="355527" rIns="355527" bIns="3555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A03CA631-A5B6-43C6-BD57-9ED1D67E2755}"/>
              </a:ext>
            </a:extLst>
          </p:cNvPr>
          <p:cNvSpPr txBox="1"/>
          <p:nvPr/>
        </p:nvSpPr>
        <p:spPr>
          <a:xfrm>
            <a:off x="277861" y="2313049"/>
            <a:ext cx="832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147403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0126"/>
            <a:ext cx="7886700" cy="40262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ym typeface="Arial Narrow"/>
              </a:rPr>
              <a:t>MINIBOND</a:t>
            </a:r>
            <a:endParaRPr lang="it-IT" b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3B4-22BD-4108-9CA9-4BC219D09750}" type="slidenum">
              <a:rPr lang="it-IT" smtClean="0"/>
              <a:t>8</a:t>
            </a:fld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C3A60E2-9E53-419B-9FAA-9E3E91BFE188}"/>
              </a:ext>
            </a:extLst>
          </p:cNvPr>
          <p:cNvSpPr txBox="1"/>
          <p:nvPr/>
        </p:nvSpPr>
        <p:spPr>
          <a:xfrm>
            <a:off x="3165364" y="1018244"/>
            <a:ext cx="58761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</a:rPr>
              <a:t>Diffonderne l’utilizzo da parte delle imprese operanti in regione, concorrendo al collocamento ed eventualmente facilitando l’emissione mediante il rafforzamento della loro struttura patrimoniale tenuto conto che:</a:t>
            </a:r>
            <a:endParaRPr lang="it-IT" sz="1400" dirty="0">
              <a:latin typeface="Arial Narrow" panose="020B0606020202030204" pitchFamily="34" charset="0"/>
            </a:endParaRPr>
          </a:p>
          <a:p>
            <a:pPr marL="171450" lvl="1" indent="-8572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 </a:t>
            </a:r>
            <a:r>
              <a:rPr lang="it-IT" sz="1200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minibond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sono uno strumento di finanziamento flessibile, a medio/lungo termine e atto a garantire la diversificazione e la stabilità delle fonti di finanziamento aziendali;</a:t>
            </a:r>
          </a:p>
          <a:p>
            <a:pPr marL="171450" lvl="1" indent="-8572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la progressiva standardizzazione, l’aumento dell’offerta e lo sviluppo di un mercato dei capitali specializzati li sta rendendo sempre più accessibili anche da parte delle PMI di dimensioni contenute.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1DE37DA-1335-428C-9CEE-0A17D876A992}"/>
              </a:ext>
            </a:extLst>
          </p:cNvPr>
          <p:cNvSpPr/>
          <p:nvPr/>
        </p:nvSpPr>
        <p:spPr>
          <a:xfrm>
            <a:off x="3248025" y="780841"/>
            <a:ext cx="5793536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OBIETTIVO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DBA032F-912C-4120-B067-39E5A049AA6D}"/>
              </a:ext>
            </a:extLst>
          </p:cNvPr>
          <p:cNvSpPr/>
          <p:nvPr/>
        </p:nvSpPr>
        <p:spPr>
          <a:xfrm>
            <a:off x="3201501" y="2953728"/>
            <a:ext cx="5803922" cy="25539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Arial Narrow" panose="020B0606020202030204" pitchFamily="34" charset="0"/>
              </a:rPr>
              <a:t>MODALITA’ DI INTERVENTO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80CAB03-B1C7-4EA8-9DED-1AA15E2DBD6E}"/>
              </a:ext>
            </a:extLst>
          </p:cNvPr>
          <p:cNvSpPr txBox="1"/>
          <p:nvPr/>
        </p:nvSpPr>
        <p:spPr>
          <a:xfrm>
            <a:off x="3165364" y="3297964"/>
            <a:ext cx="5660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spcAft>
                <a:spcPts val="600"/>
              </a:spcAft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solidFill>
                  <a:srgbClr val="000066"/>
                </a:solidFill>
                <a:latin typeface="Arial Narrow" panose="020B0606020202030204" pitchFamily="34" charset="0"/>
              </a:rPr>
              <a:t>DIMENSIONE DELL’INTERVENTO: € 1 - 7,5 milioni</a:t>
            </a:r>
            <a:endParaRPr lang="it-IT" sz="1400" dirty="0">
              <a:latin typeface="Arial Narrow" panose="020B0606020202030204" pitchFamily="34" charset="0"/>
            </a:endParaRP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(Sottoscrizione di aumento di capitale finalizzato al rafforzamento patrimoniale ed al miglioramento del rating in modo da consentire l’accesso al mercato dei </a:t>
            </a:r>
            <a:r>
              <a:rPr lang="it-IT" sz="1200" dirty="0" err="1">
                <a:solidFill>
                  <a:srgbClr val="000066"/>
                </a:solidFill>
                <a:latin typeface="Arial Narrow" panose="020B0606020202030204" pitchFamily="34" charset="0"/>
              </a:rPr>
              <a:t>minibond</a:t>
            </a: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 a condizioni competitive)</a:t>
            </a:r>
            <a:endParaRPr lang="it-IT" sz="1200" dirty="0">
              <a:latin typeface="Arial Narrow" panose="020B0606020202030204" pitchFamily="34" charset="0"/>
            </a:endParaRP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Sottoscrizione di una quota dell’emissione obbligazionaria (anche totalitaria), facilitandone il collocamento sul mercato</a:t>
            </a:r>
          </a:p>
          <a:p>
            <a:pPr marL="174625" lvl="0" indent="-174625" algn="just" defTabSz="914400">
              <a:spcAft>
                <a:spcPts val="600"/>
              </a:spcAft>
              <a:buClr>
                <a:srgbClr val="000066"/>
              </a:buClr>
              <a:buFont typeface="Century Gothic" panose="020B0502020202020204" pitchFamily="34" charset="0"/>
              <a:buChar char="–"/>
              <a:defRPr/>
            </a:pPr>
            <a:r>
              <a:rPr lang="it-IT" sz="1200" dirty="0">
                <a:solidFill>
                  <a:srgbClr val="000066"/>
                </a:solidFill>
                <a:latin typeface="Arial Narrow" panose="020B0606020202030204" pitchFamily="34" charset="0"/>
              </a:rPr>
              <a:t>Sottoscrivere un prestito obbligazionario convertibile</a:t>
            </a:r>
          </a:p>
          <a:p>
            <a:pPr algn="just"/>
            <a:endParaRPr lang="it-IT" sz="14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C9280F0-31BF-42FB-BCE8-71A8E8693F9A}"/>
              </a:ext>
            </a:extLst>
          </p:cNvPr>
          <p:cNvGrpSpPr/>
          <p:nvPr/>
        </p:nvGrpSpPr>
        <p:grpSpPr>
          <a:xfrm>
            <a:off x="545988" y="601251"/>
            <a:ext cx="2334229" cy="5397529"/>
            <a:chOff x="250713" y="601251"/>
            <a:chExt cx="2334229" cy="5397529"/>
          </a:xfrm>
        </p:grpSpPr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B196BFED-4CF9-41D7-B5C6-0290C8594CF5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805321" y="2557815"/>
              <a:ext cx="0" cy="504854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igura a mano libera 12">
              <a:extLst>
                <a:ext uri="{FF2B5EF4-FFF2-40B4-BE49-F238E27FC236}">
                  <a16:creationId xmlns:a16="http://schemas.microsoft.com/office/drawing/2014/main" id="{C4E83E36-04BC-4445-81D2-45513B68A728}"/>
                </a:ext>
              </a:extLst>
            </p:cNvPr>
            <p:cNvSpPr/>
            <p:nvPr/>
          </p:nvSpPr>
          <p:spPr>
            <a:xfrm>
              <a:off x="278222" y="3062669"/>
              <a:ext cx="1054198" cy="932444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Money &amp; Coaching</a:t>
              </a:r>
            </a:p>
          </p:txBody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id="{1E9D1017-F9C9-4349-A819-DE4AE38A4B5D}"/>
                </a:ext>
              </a:extLst>
            </p:cNvPr>
            <p:cNvSpPr/>
            <p:nvPr/>
          </p:nvSpPr>
          <p:spPr>
            <a:xfrm>
              <a:off x="250713" y="4072566"/>
              <a:ext cx="1054198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>
                  <a:latin typeface="Arial Narrow" panose="020B0606020202030204" pitchFamily="34" charset="0"/>
                </a:rPr>
                <a:t>Rilancio aziendale</a:t>
              </a:r>
            </a:p>
          </p:txBody>
        </p:sp>
        <p:sp>
          <p:nvSpPr>
            <p:cNvPr id="38" name="Figura a mano libera 12">
              <a:extLst>
                <a:ext uri="{FF2B5EF4-FFF2-40B4-BE49-F238E27FC236}">
                  <a16:creationId xmlns:a16="http://schemas.microsoft.com/office/drawing/2014/main" id="{3716861E-0E41-4CAB-80BF-93699B0AF814}"/>
                </a:ext>
              </a:extLst>
            </p:cNvPr>
            <p:cNvSpPr/>
            <p:nvPr/>
          </p:nvSpPr>
          <p:spPr>
            <a:xfrm>
              <a:off x="250713" y="5080657"/>
              <a:ext cx="1040402" cy="918123"/>
            </a:xfrm>
            <a:custGeom>
              <a:avLst/>
              <a:gdLst>
                <a:gd name="connsiteX0" fmla="*/ 0 w 1371985"/>
                <a:gd name="connsiteY0" fmla="*/ 685993 h 1371985"/>
                <a:gd name="connsiteX1" fmla="*/ 685993 w 1371985"/>
                <a:gd name="connsiteY1" fmla="*/ 0 h 1371985"/>
                <a:gd name="connsiteX2" fmla="*/ 1371986 w 1371985"/>
                <a:gd name="connsiteY2" fmla="*/ 685993 h 1371985"/>
                <a:gd name="connsiteX3" fmla="*/ 685993 w 1371985"/>
                <a:gd name="connsiteY3" fmla="*/ 1371986 h 1371985"/>
                <a:gd name="connsiteX4" fmla="*/ 0 w 1371985"/>
                <a:gd name="connsiteY4" fmla="*/ 685993 h 13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985" h="1371985">
                  <a:moveTo>
                    <a:pt x="0" y="685993"/>
                  </a:moveTo>
                  <a:cubicBezTo>
                    <a:pt x="0" y="307130"/>
                    <a:pt x="307130" y="0"/>
                    <a:pt x="685993" y="0"/>
                  </a:cubicBezTo>
                  <a:cubicBezTo>
                    <a:pt x="1064856" y="0"/>
                    <a:pt x="1371986" y="307130"/>
                    <a:pt x="1371986" y="685993"/>
                  </a:cubicBezTo>
                  <a:cubicBezTo>
                    <a:pt x="1371986" y="1064856"/>
                    <a:pt x="1064856" y="1371986"/>
                    <a:pt x="685993" y="1371986"/>
                  </a:cubicBezTo>
                  <a:cubicBezTo>
                    <a:pt x="307130" y="1371986"/>
                    <a:pt x="0" y="1064856"/>
                    <a:pt x="0" y="685993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37" tIns="167837" rIns="167837" bIns="167837" numCol="1" spcCol="1270" anchor="ctr" anchorCtr="0">
              <a:noAutofit/>
            </a:bodyPr>
            <a:lstStyle/>
            <a:p>
              <a:pPr algn="ctr" defTabSz="600075">
                <a:spcBef>
                  <a:spcPct val="0"/>
                </a:spcBef>
              </a:pPr>
              <a:r>
                <a:rPr lang="it-IT" sz="1400" b="1" dirty="0" err="1">
                  <a:latin typeface="Arial Narrow" panose="020B0606020202030204" pitchFamily="34" charset="0"/>
                </a:rPr>
                <a:t>Minibond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26DDAE5-450F-4204-95C9-650DC317F3DD}"/>
                </a:ext>
              </a:extLst>
            </p:cNvPr>
            <p:cNvSpPr/>
            <p:nvPr/>
          </p:nvSpPr>
          <p:spPr>
            <a:xfrm>
              <a:off x="250713" y="965359"/>
              <a:ext cx="1635762" cy="1644909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F4B6EF44-C9E9-4892-BB64-8E910BF0895D}"/>
                </a:ext>
              </a:extLst>
            </p:cNvPr>
            <p:cNvGrpSpPr/>
            <p:nvPr/>
          </p:nvGrpSpPr>
          <p:grpSpPr>
            <a:xfrm>
              <a:off x="1667703" y="1225074"/>
              <a:ext cx="917239" cy="712034"/>
              <a:chOff x="1121454" y="2614932"/>
              <a:chExt cx="917239" cy="712034"/>
            </a:xfrm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C595D4D8-9D64-4771-B61B-F5BB622FC0B7}"/>
                  </a:ext>
                </a:extLst>
              </p:cNvPr>
              <p:cNvSpPr/>
              <p:nvPr/>
            </p:nvSpPr>
            <p:spPr>
              <a:xfrm>
                <a:off x="1150043" y="2614932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2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445F8F7-81FA-4D2E-85D1-AEB3B53A3297}"/>
                  </a:ext>
                </a:extLst>
              </p:cNvPr>
              <p:cNvSpPr txBox="1"/>
              <p:nvPr/>
            </p:nvSpPr>
            <p:spPr>
              <a:xfrm>
                <a:off x="1121454" y="2751812"/>
                <a:ext cx="91723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passaggio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generazionale</a:t>
                </a:r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8B16440-914F-4774-B472-1972013ED335}"/>
                </a:ext>
              </a:extLst>
            </p:cNvPr>
            <p:cNvGrpSpPr/>
            <p:nvPr/>
          </p:nvGrpSpPr>
          <p:grpSpPr>
            <a:xfrm>
              <a:off x="1330400" y="601251"/>
              <a:ext cx="755277" cy="712034"/>
              <a:chOff x="212846" y="4941257"/>
              <a:chExt cx="831608" cy="712034"/>
            </a:xfrm>
          </p:grpSpPr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D41E2201-A985-4A02-BF9E-64600CE6EF4E}"/>
                  </a:ext>
                </a:extLst>
              </p:cNvPr>
              <p:cNvSpPr/>
              <p:nvPr/>
            </p:nvSpPr>
            <p:spPr>
              <a:xfrm>
                <a:off x="212846" y="4941257"/>
                <a:ext cx="831608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2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CA2737F8-D282-461B-ACFD-147C402850C4}"/>
                  </a:ext>
                </a:extLst>
              </p:cNvPr>
              <p:cNvSpPr txBox="1"/>
              <p:nvPr/>
            </p:nvSpPr>
            <p:spPr>
              <a:xfrm>
                <a:off x="324540" y="5148214"/>
                <a:ext cx="6367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sviluppo</a:t>
                </a:r>
              </a:p>
            </p:txBody>
          </p:sp>
        </p:grp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A1201BDE-AAC2-48BD-9129-5A36880CA644}"/>
                </a:ext>
              </a:extLst>
            </p:cNvPr>
            <p:cNvSpPr/>
            <p:nvPr/>
          </p:nvSpPr>
          <p:spPr>
            <a:xfrm>
              <a:off x="1600632" y="1995463"/>
              <a:ext cx="755277" cy="677855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5527" tIns="355527" rIns="355527" bIns="35552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6E5E4C55-B7DF-453D-9401-89236A75998E}"/>
                </a:ext>
              </a:extLst>
            </p:cNvPr>
            <p:cNvSpPr txBox="1"/>
            <p:nvPr/>
          </p:nvSpPr>
          <p:spPr>
            <a:xfrm>
              <a:off x="1648094" y="2095185"/>
              <a:ext cx="6735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project</a:t>
              </a:r>
            </a:p>
            <a:p>
              <a:pPr algn="ctr"/>
              <a:r>
                <a:rPr lang="it-IT" sz="105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financing</a:t>
              </a:r>
              <a:endParaRPr lang="it-IT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0C298854-F5E6-4CDD-84DA-6923A2E1C23F}"/>
                </a:ext>
              </a:extLst>
            </p:cNvPr>
            <p:cNvGrpSpPr/>
            <p:nvPr/>
          </p:nvGrpSpPr>
          <p:grpSpPr>
            <a:xfrm>
              <a:off x="908548" y="2298182"/>
              <a:ext cx="819455" cy="712034"/>
              <a:chOff x="2445585" y="4340817"/>
              <a:chExt cx="819455" cy="712034"/>
            </a:xfrm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F011D59C-7C9C-41CB-8241-509423FEE881}"/>
                  </a:ext>
                </a:extLst>
              </p:cNvPr>
              <p:cNvSpPr/>
              <p:nvPr/>
            </p:nvSpPr>
            <p:spPr>
              <a:xfrm>
                <a:off x="2484670" y="4340817"/>
                <a:ext cx="729380" cy="71203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9966FF">
                  <a:alpha val="2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55527" tIns="355527" rIns="355527" bIns="35552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5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4F364657-2D4D-440E-B8FB-A5B03D96BE6F}"/>
                  </a:ext>
                </a:extLst>
              </p:cNvPr>
              <p:cNvSpPr txBox="1"/>
              <p:nvPr/>
            </p:nvSpPr>
            <p:spPr>
              <a:xfrm>
                <a:off x="2445585" y="4443520"/>
                <a:ext cx="81945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presenza</a:t>
                </a:r>
              </a:p>
              <a:p>
                <a:pPr algn="ctr"/>
                <a:r>
                  <a:rPr lang="it-IT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istituzionale</a:t>
                </a:r>
              </a:p>
            </p:txBody>
          </p:sp>
        </p:grp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233AD40D-E0EE-4001-B115-E1CA1B6A5099}"/>
                </a:ext>
              </a:extLst>
            </p:cNvPr>
            <p:cNvSpPr txBox="1"/>
            <p:nvPr/>
          </p:nvSpPr>
          <p:spPr>
            <a:xfrm>
              <a:off x="342452" y="1123068"/>
              <a:ext cx="1452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Attività d’investimento a supporto delle imprese</a:t>
              </a:r>
            </a:p>
            <a:p>
              <a:pPr algn="ctr"/>
              <a:endParaRPr lang="it-IT" sz="1600" dirty="0"/>
            </a:p>
          </p:txBody>
        </p: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0D779E23-E4A5-429D-BB52-377D2E416E5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805321" y="3995114"/>
              <a:ext cx="0" cy="77452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94FEC49C-8825-4817-889E-B94765447447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 flipH="1">
              <a:off x="770914" y="4990690"/>
              <a:ext cx="6898" cy="89967"/>
            </a:xfrm>
            <a:prstGeom prst="line">
              <a:avLst/>
            </a:prstGeom>
            <a:ln w="25400">
              <a:solidFill>
                <a:srgbClr val="000066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ttore 1 10">
            <a:extLst>
              <a:ext uri="{FF2B5EF4-FFF2-40B4-BE49-F238E27FC236}">
                <a16:creationId xmlns:a16="http://schemas.microsoft.com/office/drawing/2014/main" id="{2713668D-A2CE-4D0A-9976-E33A19FA8F26}"/>
              </a:ext>
            </a:extLst>
          </p:cNvPr>
          <p:cNvCxnSpPr/>
          <p:nvPr/>
        </p:nvCxnSpPr>
        <p:spPr>
          <a:xfrm>
            <a:off x="2399856" y="6471193"/>
            <a:ext cx="1" cy="427586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10">
            <a:extLst>
              <a:ext uri="{FF2B5EF4-FFF2-40B4-BE49-F238E27FC236}">
                <a16:creationId xmlns:a16="http://schemas.microsoft.com/office/drawing/2014/main" id="{DDBC0595-2730-4F56-871F-F70AAAC0F0BB}"/>
              </a:ext>
            </a:extLst>
          </p:cNvPr>
          <p:cNvCxnSpPr/>
          <p:nvPr/>
        </p:nvCxnSpPr>
        <p:spPr>
          <a:xfrm>
            <a:off x="3272086" y="6471193"/>
            <a:ext cx="1" cy="427586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ccia a destra 53">
            <a:extLst>
              <a:ext uri="{FF2B5EF4-FFF2-40B4-BE49-F238E27FC236}">
                <a16:creationId xmlns:a16="http://schemas.microsoft.com/office/drawing/2014/main" id="{BA4DCF7E-DBB0-4999-A5DD-072C0CBB259F}"/>
              </a:ext>
            </a:extLst>
          </p:cNvPr>
          <p:cNvSpPr/>
          <p:nvPr/>
        </p:nvSpPr>
        <p:spPr>
          <a:xfrm>
            <a:off x="0" y="5084614"/>
            <a:ext cx="475690" cy="9362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05AB8C20-88FF-48C2-A7D4-5CF5095D1EEA}"/>
              </a:ext>
            </a:extLst>
          </p:cNvPr>
          <p:cNvSpPr/>
          <p:nvPr/>
        </p:nvSpPr>
        <p:spPr>
          <a:xfrm>
            <a:off x="331982" y="2098208"/>
            <a:ext cx="729380" cy="712034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5527" tIns="355527" rIns="355527" bIns="3555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1D6DECF-DBD2-4A93-AB10-28CF22A1E7F6}"/>
              </a:ext>
            </a:extLst>
          </p:cNvPr>
          <p:cNvSpPr txBox="1"/>
          <p:nvPr/>
        </p:nvSpPr>
        <p:spPr>
          <a:xfrm>
            <a:off x="277861" y="2313049"/>
            <a:ext cx="832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334799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34DA1A4-23CA-4A02-ADA1-DE9C35A0C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A58B1436-0AFC-4178-9E6D-033ACF095E25}"/>
              </a:ext>
            </a:extLst>
          </p:cNvPr>
          <p:cNvSpPr/>
          <p:nvPr/>
        </p:nvSpPr>
        <p:spPr>
          <a:xfrm>
            <a:off x="5220661" y="4159282"/>
            <a:ext cx="3186354" cy="1944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75"/>
              </a:lnSpc>
              <a:spcAft>
                <a:spcPct val="20000"/>
              </a:spcAft>
              <a:defRPr/>
            </a:pPr>
            <a:endParaRPr lang="it-IT" sz="825" b="1" dirty="0">
              <a:solidFill>
                <a:srgbClr val="000066"/>
              </a:solidFill>
              <a:latin typeface="TradeGothic" pitchFamily="82" charset="0"/>
              <a:cs typeface="Arial" pitchFamily="34" charset="0"/>
            </a:endParaRPr>
          </a:p>
          <a:p>
            <a:pPr>
              <a:lnSpc>
                <a:spcPts val="1275"/>
              </a:lnSpc>
              <a:spcAft>
                <a:spcPct val="20000"/>
              </a:spcAft>
              <a:defRPr/>
            </a:pPr>
            <a:endParaRPr lang="it-IT" sz="825" b="1" dirty="0">
              <a:solidFill>
                <a:srgbClr val="000066"/>
              </a:solidFill>
              <a:latin typeface="TradeGothic" pitchFamily="82" charset="0"/>
              <a:cs typeface="Arial" pitchFamily="34" charset="0"/>
            </a:endParaRPr>
          </a:p>
          <a:p>
            <a:pPr marL="470297">
              <a:lnSpc>
                <a:spcPts val="1275"/>
              </a:lnSpc>
              <a:defRPr/>
            </a:pP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Via Locchi, 19 - 34143 TRIESTE</a:t>
            </a:r>
          </a:p>
          <a:p>
            <a:pPr marL="470297">
              <a:lnSpc>
                <a:spcPts val="1275"/>
              </a:lnSpc>
              <a:defRPr/>
            </a:pP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tel. +39 040 3197.1 – fax +39 040 3197400</a:t>
            </a:r>
          </a:p>
          <a:p>
            <a:pPr marL="470297">
              <a:lnSpc>
                <a:spcPts val="1275"/>
              </a:lnSpc>
              <a:defRPr/>
            </a:pPr>
            <a:r>
              <a:rPr lang="it-IT" sz="825" u="sng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mail@friulia.it</a:t>
            </a: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  – </a:t>
            </a: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  <a:hlinkClick r:id="rId3"/>
              </a:rPr>
              <a:t>www.friulia.it</a:t>
            </a:r>
            <a:endParaRPr lang="it-IT" sz="825" dirty="0">
              <a:solidFill>
                <a:srgbClr val="000066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70297">
              <a:lnSpc>
                <a:spcPts val="1275"/>
              </a:lnSpc>
              <a:spcBef>
                <a:spcPts val="750"/>
              </a:spcBef>
              <a:defRPr/>
            </a:pP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Segreteria  di Presidenza e Direzione : </a:t>
            </a:r>
            <a:r>
              <a:rPr lang="it-IT" sz="825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int</a:t>
            </a: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. 223</a:t>
            </a:r>
          </a:p>
          <a:p>
            <a:pPr marL="470297">
              <a:lnSpc>
                <a:spcPts val="1275"/>
              </a:lnSpc>
              <a:defRPr/>
            </a:pP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Direzione Investimenti : </a:t>
            </a:r>
            <a:r>
              <a:rPr lang="it-IT" sz="825" dirty="0" err="1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int</a:t>
            </a:r>
            <a:r>
              <a:rPr lang="it-IT" sz="825" dirty="0">
                <a:solidFill>
                  <a:srgbClr val="000066"/>
                </a:solidFill>
                <a:latin typeface="Arial Narrow" panose="020B0606020202030204" pitchFamily="34" charset="0"/>
                <a:cs typeface="Arial" pitchFamily="34" charset="0"/>
              </a:rPr>
              <a:t>. 383</a:t>
            </a:r>
            <a:endParaRPr lang="it-IT" sz="8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CC1FC-38D7-44CB-82F0-5C1762165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49" y="4159282"/>
            <a:ext cx="1676598" cy="601592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3A785239-AAFA-4CB9-827D-442BA1B40FAF}"/>
              </a:ext>
            </a:extLst>
          </p:cNvPr>
          <p:cNvSpPr/>
          <p:nvPr/>
        </p:nvSpPr>
        <p:spPr>
          <a:xfrm>
            <a:off x="5332086" y="5847117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3AF8734-F63A-4298-84F5-2E5331AB5E4A}"/>
              </a:ext>
            </a:extLst>
          </p:cNvPr>
          <p:cNvSpPr/>
          <p:nvPr/>
        </p:nvSpPr>
        <p:spPr>
          <a:xfrm>
            <a:off x="5466858" y="5845411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301C23D-7ADA-409C-BD98-0A2E00F330F6}"/>
              </a:ext>
            </a:extLst>
          </p:cNvPr>
          <p:cNvSpPr/>
          <p:nvPr/>
        </p:nvSpPr>
        <p:spPr>
          <a:xfrm>
            <a:off x="5589687" y="5845411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6A40365-252A-4C04-91E0-73CF543216C5}"/>
              </a:ext>
            </a:extLst>
          </p:cNvPr>
          <p:cNvSpPr/>
          <p:nvPr/>
        </p:nvSpPr>
        <p:spPr>
          <a:xfrm>
            <a:off x="5724459" y="5843704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0746BB7-0272-4082-A717-B10B06020EB5}"/>
              </a:ext>
            </a:extLst>
          </p:cNvPr>
          <p:cNvSpPr/>
          <p:nvPr/>
        </p:nvSpPr>
        <p:spPr>
          <a:xfrm>
            <a:off x="5848995" y="5841999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2687301-8704-4A97-9A3D-5194525F1906}"/>
              </a:ext>
            </a:extLst>
          </p:cNvPr>
          <p:cNvSpPr/>
          <p:nvPr/>
        </p:nvSpPr>
        <p:spPr>
          <a:xfrm>
            <a:off x="5987179" y="5843704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309D0FC-F8FE-4AC2-BB7F-1F27D5F0D61B}"/>
              </a:ext>
            </a:extLst>
          </p:cNvPr>
          <p:cNvSpPr/>
          <p:nvPr/>
        </p:nvSpPr>
        <p:spPr>
          <a:xfrm>
            <a:off x="6110008" y="5843704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BB82D29-AD1A-4DC0-A711-3C38C8277BB8}"/>
              </a:ext>
            </a:extLst>
          </p:cNvPr>
          <p:cNvSpPr/>
          <p:nvPr/>
        </p:nvSpPr>
        <p:spPr>
          <a:xfrm>
            <a:off x="6244780" y="5841998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CDC5D52-6109-46BD-B10F-780AA08ADC10}"/>
              </a:ext>
            </a:extLst>
          </p:cNvPr>
          <p:cNvSpPr/>
          <p:nvPr/>
        </p:nvSpPr>
        <p:spPr>
          <a:xfrm>
            <a:off x="6376140" y="5840293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FB64420-470D-40F4-9D01-E1DF8CE52C1F}"/>
              </a:ext>
            </a:extLst>
          </p:cNvPr>
          <p:cNvSpPr/>
          <p:nvPr/>
        </p:nvSpPr>
        <p:spPr>
          <a:xfrm>
            <a:off x="6514323" y="5841998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A553859-BA25-4E63-BE78-847385E85E58}"/>
              </a:ext>
            </a:extLst>
          </p:cNvPr>
          <p:cNvSpPr/>
          <p:nvPr/>
        </p:nvSpPr>
        <p:spPr>
          <a:xfrm>
            <a:off x="6637152" y="5841998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B590471-1610-4165-8403-2E0B56480281}"/>
              </a:ext>
            </a:extLst>
          </p:cNvPr>
          <p:cNvSpPr/>
          <p:nvPr/>
        </p:nvSpPr>
        <p:spPr>
          <a:xfrm>
            <a:off x="6775336" y="5847115"/>
            <a:ext cx="70587" cy="2700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522230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0EA2CA-69F5-423C-8817-5B497D1F1DE8}"/>
</file>

<file path=customXml/itemProps2.xml><?xml version="1.0" encoding="utf-8"?>
<ds:datastoreItem xmlns:ds="http://schemas.openxmlformats.org/officeDocument/2006/customXml" ds:itemID="{AD3968C2-9536-4DDB-BDBF-990D9668FD5E}"/>
</file>

<file path=customXml/itemProps3.xml><?xml version="1.0" encoding="utf-8"?>
<ds:datastoreItem xmlns:ds="http://schemas.openxmlformats.org/officeDocument/2006/customXml" ds:itemID="{EA85CDB4-580E-4B50-835C-B3DB34EFCABF}"/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1511</Words>
  <Application>Microsoft Office PowerPoint</Application>
  <PresentationFormat>Presentazione su schermo (4:3)</PresentationFormat>
  <Paragraphs>206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TradeGothic</vt:lpstr>
      <vt:lpstr>Wingdings</vt:lpstr>
      <vt:lpstr>Tema di Office</vt:lpstr>
      <vt:lpstr>Presentazione standard di PowerPoint</vt:lpstr>
      <vt:lpstr>AZIONARIATO E ATTIVITA’ SVOLTA</vt:lpstr>
      <vt:lpstr>MISSION E OPERATIVITA’ SUL MERCATO</vt:lpstr>
      <vt:lpstr>FORMAT D’INTERVENTO</vt:lpstr>
      <vt:lpstr>ATTIVITA’ D’INVESTIMENTO A SUPPORTO DELLE IMPRESE</vt:lpstr>
      <vt:lpstr>MONEY &amp; COACHING</vt:lpstr>
      <vt:lpstr>RILANCIO AZIENDALE</vt:lpstr>
      <vt:lpstr>MINIBOND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Spogliarich Sara</dc:creator>
  <cp:lastModifiedBy>Elisa Sfiligoi</cp:lastModifiedBy>
  <cp:revision>18</cp:revision>
  <cp:lastPrinted>2019-09-24T09:55:23Z</cp:lastPrinted>
  <dcterms:created xsi:type="dcterms:W3CDTF">2019-05-15T13:38:33Z</dcterms:created>
  <dcterms:modified xsi:type="dcterms:W3CDTF">2019-09-24T15:33:32Z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