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2.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handoutMasterIdLst>
    <p:handoutMasterId r:id="rId20"/>
  </p:handoutMasterIdLst>
  <p:sldIdLst>
    <p:sldId id="285" r:id="rId5"/>
    <p:sldId id="299" r:id="rId6"/>
    <p:sldId id="256" r:id="rId7"/>
    <p:sldId id="298" r:id="rId8"/>
    <p:sldId id="296" r:id="rId9"/>
    <p:sldId id="300" r:id="rId10"/>
    <p:sldId id="261" r:id="rId11"/>
    <p:sldId id="263" r:id="rId12"/>
    <p:sldId id="258" r:id="rId13"/>
    <p:sldId id="297" r:id="rId14"/>
    <p:sldId id="262" r:id="rId15"/>
    <p:sldId id="264" r:id="rId16"/>
    <p:sldId id="282" r:id="rId17"/>
    <p:sldId id="280" r:id="rId1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ORDANO Julie" initials="G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D1D8"/>
    <a:srgbClr val="084F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2838BEF-8BB2-4498-84A7-C5851F593DF1}" styleName="Style moyen 4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15" autoAdjust="0"/>
    <p:restoredTop sz="95333" autoAdjust="0"/>
  </p:normalViewPr>
  <p:slideViewPr>
    <p:cSldViewPr snapToGrid="0">
      <p:cViewPr varScale="1">
        <p:scale>
          <a:sx n="59" d="100"/>
          <a:sy n="59" d="100"/>
        </p:scale>
        <p:origin x="1144" y="48"/>
      </p:cViewPr>
      <p:guideLst>
        <p:guide orient="horz" pos="2160"/>
        <p:guide pos="3840"/>
      </p:guideLst>
    </p:cSldViewPr>
  </p:slideViewPr>
  <p:notesTextViewPr>
    <p:cViewPr>
      <p:scale>
        <a:sx n="1" d="1"/>
        <a:sy n="1" d="1"/>
      </p:scale>
      <p:origin x="0" y="0"/>
    </p:cViewPr>
  </p:notesTextViewPr>
  <p:notesViewPr>
    <p:cSldViewPr snapToGrid="0">
      <p:cViewPr varScale="1">
        <p:scale>
          <a:sx n="80" d="100"/>
          <a:sy n="80" d="100"/>
        </p:scale>
        <p:origin x="2424"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7D7DFB-E95B-47BA-A3C7-7D0AC89E7EA7}" type="datetimeFigureOut">
              <a:rPr lang="fr-FR" smtClean="0"/>
              <a:t>26/09/2019</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77FD49-BA54-4AAD-9957-759C02749D5B}" type="slidenum">
              <a:rPr lang="fr-FR" smtClean="0"/>
              <a:t>‹#›</a:t>
            </a:fld>
            <a:endParaRPr lang="fr-FR"/>
          </a:p>
        </p:txBody>
      </p:sp>
    </p:spTree>
    <p:extLst>
      <p:ext uri="{BB962C8B-B14F-4D97-AF65-F5344CB8AC3E}">
        <p14:creationId xmlns:p14="http://schemas.microsoft.com/office/powerpoint/2010/main" val="3687217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3BDD53-15D9-4432-AA50-D1100E988442}" type="datetimeFigureOut">
              <a:rPr lang="fr-FR" smtClean="0"/>
              <a:t>26/09/2019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64D08F-63D2-4D93-B569-16433D11B154}" type="slidenum">
              <a:rPr lang="fr-FR" smtClean="0"/>
              <a:t>‹#›</a:t>
            </a:fld>
            <a:endParaRPr lang="fr-FR"/>
          </a:p>
        </p:txBody>
      </p:sp>
    </p:spTree>
    <p:extLst>
      <p:ext uri="{BB962C8B-B14F-4D97-AF65-F5344CB8AC3E}">
        <p14:creationId xmlns:p14="http://schemas.microsoft.com/office/powerpoint/2010/main" val="2927867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064D08F-63D2-4D93-B569-16433D11B154}" type="slidenum">
              <a:rPr lang="fr-FR" smtClean="0"/>
              <a:t>1</a:t>
            </a:fld>
            <a:endParaRPr lang="fr-FR"/>
          </a:p>
        </p:txBody>
      </p:sp>
    </p:spTree>
    <p:extLst>
      <p:ext uri="{BB962C8B-B14F-4D97-AF65-F5344CB8AC3E}">
        <p14:creationId xmlns:p14="http://schemas.microsoft.com/office/powerpoint/2010/main" val="1820326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064D08F-63D2-4D93-B569-16433D11B154}" type="slidenum">
              <a:rPr lang="fr-FR" smtClean="0"/>
              <a:t>14</a:t>
            </a:fld>
            <a:endParaRPr lang="fr-FR"/>
          </a:p>
        </p:txBody>
      </p:sp>
    </p:spTree>
    <p:extLst>
      <p:ext uri="{BB962C8B-B14F-4D97-AF65-F5344CB8AC3E}">
        <p14:creationId xmlns:p14="http://schemas.microsoft.com/office/powerpoint/2010/main" val="716767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7FB343D5-F665-4419-B092-6832E2374E5D}" type="datetimeFigureOut">
              <a:rPr lang="fr-FR" smtClean="0"/>
              <a:t>26/09/2019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F5B54F8-2A8A-4D90-A82B-1F100662B605}" type="slidenum">
              <a:rPr lang="fr-FR" smtClean="0"/>
              <a:t>‹#›</a:t>
            </a:fld>
            <a:endParaRPr lang="fr-FR"/>
          </a:p>
        </p:txBody>
      </p:sp>
    </p:spTree>
    <p:extLst>
      <p:ext uri="{BB962C8B-B14F-4D97-AF65-F5344CB8AC3E}">
        <p14:creationId xmlns:p14="http://schemas.microsoft.com/office/powerpoint/2010/main" val="4108934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FB343D5-F665-4419-B092-6832E2374E5D}" type="datetimeFigureOut">
              <a:rPr lang="fr-FR" smtClean="0"/>
              <a:t>26/09/2019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F5B54F8-2A8A-4D90-A82B-1F100662B605}" type="slidenum">
              <a:rPr lang="fr-FR" smtClean="0"/>
              <a:t>‹#›</a:t>
            </a:fld>
            <a:endParaRPr lang="fr-FR"/>
          </a:p>
        </p:txBody>
      </p:sp>
    </p:spTree>
    <p:extLst>
      <p:ext uri="{BB962C8B-B14F-4D97-AF65-F5344CB8AC3E}">
        <p14:creationId xmlns:p14="http://schemas.microsoft.com/office/powerpoint/2010/main" val="2294009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FB343D5-F665-4419-B092-6832E2374E5D}" type="datetimeFigureOut">
              <a:rPr lang="fr-FR" smtClean="0"/>
              <a:t>26/09/2019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F5B54F8-2A8A-4D90-A82B-1F100662B605}" type="slidenum">
              <a:rPr lang="fr-FR" smtClean="0"/>
              <a:t>‹#›</a:t>
            </a:fld>
            <a:endParaRPr lang="fr-FR"/>
          </a:p>
        </p:txBody>
      </p:sp>
    </p:spTree>
    <p:extLst>
      <p:ext uri="{BB962C8B-B14F-4D97-AF65-F5344CB8AC3E}">
        <p14:creationId xmlns:p14="http://schemas.microsoft.com/office/powerpoint/2010/main" val="2929680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254D9D9-D653-47AE-90D5-4538AEFE62E1}"/>
              </a:ext>
            </a:extLst>
          </p:cNvPr>
          <p:cNvSpPr>
            <a:spLocks noGrp="1"/>
          </p:cNvSpPr>
          <p:nvPr>
            <p:ph type="title"/>
          </p:nvPr>
        </p:nvSpPr>
        <p:spPr/>
        <p:txBody>
          <a:bodyPr/>
          <a:lstStyle/>
          <a:p>
            <a:r>
              <a:rPr lang="sl-SI"/>
              <a:t>Kliknite, če želite urediti slog naslova matrice</a:t>
            </a:r>
            <a:endParaRPr lang="en-US"/>
          </a:p>
        </p:txBody>
      </p:sp>
      <p:sp>
        <p:nvSpPr>
          <p:cNvPr id="3" name="Označba mesta vsebine 2">
            <a:extLst>
              <a:ext uri="{FF2B5EF4-FFF2-40B4-BE49-F238E27FC236}">
                <a16:creationId xmlns:a16="http://schemas.microsoft.com/office/drawing/2014/main" id="{827C6746-3724-4A5C-ACBF-1DFF1148AF00}"/>
              </a:ext>
            </a:extLst>
          </p:cNvPr>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a:p>
        </p:txBody>
      </p:sp>
      <p:sp>
        <p:nvSpPr>
          <p:cNvPr id="4" name="Označba mesta datuma 3">
            <a:extLst>
              <a:ext uri="{FF2B5EF4-FFF2-40B4-BE49-F238E27FC236}">
                <a16:creationId xmlns:a16="http://schemas.microsoft.com/office/drawing/2014/main" id="{7EC59177-3BE8-47D5-81ED-B3AFC1589B0E}"/>
              </a:ext>
            </a:extLst>
          </p:cNvPr>
          <p:cNvSpPr>
            <a:spLocks noGrp="1"/>
          </p:cNvSpPr>
          <p:nvPr>
            <p:ph type="dt" sz="half" idx="10"/>
          </p:nvPr>
        </p:nvSpPr>
        <p:spPr/>
        <p:txBody>
          <a:bodyPr/>
          <a:lstStyle/>
          <a:p>
            <a:fld id="{4A26505A-4A54-4311-831A-42DFC8897BF4}" type="datetimeFigureOut">
              <a:rPr lang="en-US" smtClean="0"/>
              <a:t>9/26/2019</a:t>
            </a:fld>
            <a:endParaRPr lang="en-US"/>
          </a:p>
        </p:txBody>
      </p:sp>
      <p:sp>
        <p:nvSpPr>
          <p:cNvPr id="5" name="Označba mesta noge 4">
            <a:extLst>
              <a:ext uri="{FF2B5EF4-FFF2-40B4-BE49-F238E27FC236}">
                <a16:creationId xmlns:a16="http://schemas.microsoft.com/office/drawing/2014/main" id="{3B26C9F1-745D-418A-B65A-3A7FE9AD8D4B}"/>
              </a:ext>
            </a:extLst>
          </p:cNvPr>
          <p:cNvSpPr>
            <a:spLocks noGrp="1"/>
          </p:cNvSpPr>
          <p:nvPr>
            <p:ph type="ftr" sz="quarter" idx="11"/>
          </p:nvPr>
        </p:nvSpPr>
        <p:spPr/>
        <p:txBody>
          <a:bodyPr/>
          <a:lstStyle/>
          <a:p>
            <a:endParaRPr lang="en-US"/>
          </a:p>
        </p:txBody>
      </p:sp>
      <p:sp>
        <p:nvSpPr>
          <p:cNvPr id="6" name="Označba mesta številke diapozitiva 5">
            <a:extLst>
              <a:ext uri="{FF2B5EF4-FFF2-40B4-BE49-F238E27FC236}">
                <a16:creationId xmlns:a16="http://schemas.microsoft.com/office/drawing/2014/main" id="{52E80A15-D0F7-4902-8857-7822FEDE813F}"/>
              </a:ext>
            </a:extLst>
          </p:cNvPr>
          <p:cNvSpPr>
            <a:spLocks noGrp="1"/>
          </p:cNvSpPr>
          <p:nvPr>
            <p:ph type="sldNum" sz="quarter" idx="12"/>
          </p:nvPr>
        </p:nvSpPr>
        <p:spPr/>
        <p:txBody>
          <a:bodyPr/>
          <a:lstStyle/>
          <a:p>
            <a:fld id="{2061E76E-0D84-4E1D-BD5D-212D6F088041}" type="slidenum">
              <a:rPr lang="en-US" smtClean="0"/>
              <a:t>‹#›</a:t>
            </a:fld>
            <a:endParaRPr lang="en-US"/>
          </a:p>
        </p:txBody>
      </p:sp>
    </p:spTree>
    <p:extLst>
      <p:ext uri="{BB962C8B-B14F-4D97-AF65-F5344CB8AC3E}">
        <p14:creationId xmlns:p14="http://schemas.microsoft.com/office/powerpoint/2010/main" val="3813205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10" name="Rectangle 9"/>
          <p:cNvSpPr/>
          <p:nvPr userDrawn="1"/>
        </p:nvSpPr>
        <p:spPr>
          <a:xfrm>
            <a:off x="0" y="0"/>
            <a:ext cx="12192000" cy="997440"/>
          </a:xfrm>
          <a:prstGeom prst="rect">
            <a:avLst/>
          </a:prstGeom>
          <a:solidFill>
            <a:schemeClr val="accent5">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fr-FR" sz="3200" b="1" kern="1200" dirty="0">
              <a:solidFill>
                <a:schemeClr val="bg1"/>
              </a:solidFill>
              <a:latin typeface="Agency FB" panose="020B0503020202020204" pitchFamily="34" charset="0"/>
              <a:ea typeface="+mj-ea"/>
              <a:cs typeface="+mj-cs"/>
            </a:endParaRPr>
          </a:p>
        </p:txBody>
      </p:sp>
      <p:sp>
        <p:nvSpPr>
          <p:cNvPr id="3" name="Espace réservé du contenu 2"/>
          <p:cNvSpPr>
            <a:spLocks noGrp="1"/>
          </p:cNvSpPr>
          <p:nvPr>
            <p:ph idx="1"/>
          </p:nvPr>
        </p:nvSpPr>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p:txBody>
          <a:bodyPr/>
          <a:lstStyle/>
          <a:p>
            <a:fld id="{7FB343D5-F665-4419-B092-6832E2374E5D}" type="datetimeFigureOut">
              <a:rPr lang="fr-FR" smtClean="0"/>
              <a:t>26/09/2019</a:t>
            </a:fld>
            <a:endParaRPr lang="fr-FR"/>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a:xfrm>
            <a:off x="9372393" y="6407681"/>
            <a:ext cx="2743200" cy="365125"/>
          </a:xfrm>
        </p:spPr>
        <p:txBody>
          <a:bodyPr/>
          <a:lstStyle/>
          <a:p>
            <a:fld id="{6F5B54F8-2A8A-4D90-A82B-1F100662B605}" type="slidenum">
              <a:rPr lang="fr-FR" smtClean="0"/>
              <a:t>‹#›</a:t>
            </a:fld>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38266" y="-42532"/>
            <a:ext cx="1653734" cy="849952"/>
          </a:xfrm>
          <a:prstGeom prst="rect">
            <a:avLst/>
          </a:prstGeom>
        </p:spPr>
      </p:pic>
      <p:pic>
        <p:nvPicPr>
          <p:cNvPr id="8" name="Image 7"/>
          <p:cNvPicPr>
            <a:picLocks noChangeAspect="1"/>
          </p:cNvPicPr>
          <p:nvPr userDrawn="1"/>
        </p:nvPicPr>
        <p:blipFill>
          <a:blip r:embed="rId3"/>
          <a:stretch>
            <a:fillRect/>
          </a:stretch>
        </p:blipFill>
        <p:spPr>
          <a:xfrm>
            <a:off x="10538267" y="696446"/>
            <a:ext cx="1653734" cy="354580"/>
          </a:xfrm>
          <a:prstGeom prst="rect">
            <a:avLst/>
          </a:prstGeom>
        </p:spPr>
      </p:pic>
    </p:spTree>
    <p:extLst>
      <p:ext uri="{BB962C8B-B14F-4D97-AF65-F5344CB8AC3E}">
        <p14:creationId xmlns:p14="http://schemas.microsoft.com/office/powerpoint/2010/main" val="3589083375"/>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7FB343D5-F665-4419-B092-6832E2374E5D}" type="datetimeFigureOut">
              <a:rPr lang="fr-FR" smtClean="0"/>
              <a:t>26/09/2019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F5B54F8-2A8A-4D90-A82B-1F100662B605}" type="slidenum">
              <a:rPr lang="fr-FR" smtClean="0"/>
              <a:t>‹#›</a:t>
            </a:fld>
            <a:endParaRPr lang="fr-FR"/>
          </a:p>
        </p:txBody>
      </p:sp>
    </p:spTree>
    <p:extLst>
      <p:ext uri="{BB962C8B-B14F-4D97-AF65-F5344CB8AC3E}">
        <p14:creationId xmlns:p14="http://schemas.microsoft.com/office/powerpoint/2010/main" val="983718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7FB343D5-F665-4419-B092-6832E2374E5D}" type="datetimeFigureOut">
              <a:rPr lang="fr-FR" smtClean="0"/>
              <a:t>26/09/2019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F5B54F8-2A8A-4D90-A82B-1F100662B605}" type="slidenum">
              <a:rPr lang="fr-FR" smtClean="0"/>
              <a:t>‹#›</a:t>
            </a:fld>
            <a:endParaRPr lang="fr-FR"/>
          </a:p>
        </p:txBody>
      </p:sp>
    </p:spTree>
    <p:extLst>
      <p:ext uri="{BB962C8B-B14F-4D97-AF65-F5344CB8AC3E}">
        <p14:creationId xmlns:p14="http://schemas.microsoft.com/office/powerpoint/2010/main" val="1830432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7FB343D5-F665-4419-B092-6832E2374E5D}" type="datetimeFigureOut">
              <a:rPr lang="fr-FR" smtClean="0"/>
              <a:t>26/09/2019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F5B54F8-2A8A-4D90-A82B-1F100662B605}" type="slidenum">
              <a:rPr lang="fr-FR" smtClean="0"/>
              <a:t>‹#›</a:t>
            </a:fld>
            <a:endParaRPr lang="fr-FR"/>
          </a:p>
        </p:txBody>
      </p:sp>
    </p:spTree>
    <p:extLst>
      <p:ext uri="{BB962C8B-B14F-4D97-AF65-F5344CB8AC3E}">
        <p14:creationId xmlns:p14="http://schemas.microsoft.com/office/powerpoint/2010/main" val="2930919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7FB343D5-F665-4419-B092-6832E2374E5D}" type="datetimeFigureOut">
              <a:rPr lang="fr-FR" smtClean="0"/>
              <a:t>26/09/2019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F5B54F8-2A8A-4D90-A82B-1F100662B605}" type="slidenum">
              <a:rPr lang="fr-FR" smtClean="0"/>
              <a:t>‹#›</a:t>
            </a:fld>
            <a:endParaRPr lang="fr-FR"/>
          </a:p>
        </p:txBody>
      </p:sp>
    </p:spTree>
    <p:extLst>
      <p:ext uri="{BB962C8B-B14F-4D97-AF65-F5344CB8AC3E}">
        <p14:creationId xmlns:p14="http://schemas.microsoft.com/office/powerpoint/2010/main" val="3718118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FB343D5-F665-4419-B092-6832E2374E5D}" type="datetimeFigureOut">
              <a:rPr lang="fr-FR" smtClean="0"/>
              <a:t>26/09/2019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F5B54F8-2A8A-4D90-A82B-1F100662B605}" type="slidenum">
              <a:rPr lang="fr-FR" smtClean="0"/>
              <a:t>‹#›</a:t>
            </a:fld>
            <a:endParaRPr lang="fr-FR"/>
          </a:p>
        </p:txBody>
      </p:sp>
    </p:spTree>
    <p:extLst>
      <p:ext uri="{BB962C8B-B14F-4D97-AF65-F5344CB8AC3E}">
        <p14:creationId xmlns:p14="http://schemas.microsoft.com/office/powerpoint/2010/main" val="1102775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7FB343D5-F665-4419-B092-6832E2374E5D}" type="datetimeFigureOut">
              <a:rPr lang="fr-FR" smtClean="0"/>
              <a:t>26/09/2019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F5B54F8-2A8A-4D90-A82B-1F100662B605}" type="slidenum">
              <a:rPr lang="fr-FR" smtClean="0"/>
              <a:t>‹#›</a:t>
            </a:fld>
            <a:endParaRPr lang="fr-FR"/>
          </a:p>
        </p:txBody>
      </p:sp>
    </p:spTree>
    <p:extLst>
      <p:ext uri="{BB962C8B-B14F-4D97-AF65-F5344CB8AC3E}">
        <p14:creationId xmlns:p14="http://schemas.microsoft.com/office/powerpoint/2010/main" val="1470948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7FB343D5-F665-4419-B092-6832E2374E5D}" type="datetimeFigureOut">
              <a:rPr lang="fr-FR" smtClean="0"/>
              <a:t>26/09/2019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F5B54F8-2A8A-4D90-A82B-1F100662B605}" type="slidenum">
              <a:rPr lang="fr-FR" smtClean="0"/>
              <a:t>‹#›</a:t>
            </a:fld>
            <a:endParaRPr lang="fr-FR"/>
          </a:p>
        </p:txBody>
      </p:sp>
    </p:spTree>
    <p:extLst>
      <p:ext uri="{BB962C8B-B14F-4D97-AF65-F5344CB8AC3E}">
        <p14:creationId xmlns:p14="http://schemas.microsoft.com/office/powerpoint/2010/main" val="47728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343D5-F665-4419-B092-6832E2374E5D}" type="datetimeFigureOut">
              <a:rPr lang="fr-FR" smtClean="0"/>
              <a:t>26/09/2019</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5B54F8-2A8A-4D90-A82B-1F100662B605}" type="slidenum">
              <a:rPr lang="fr-FR" smtClean="0"/>
              <a:t>‹#›</a:t>
            </a:fld>
            <a:endParaRPr lang="fr-FR"/>
          </a:p>
        </p:txBody>
      </p:sp>
    </p:spTree>
    <p:extLst>
      <p:ext uri="{BB962C8B-B14F-4D97-AF65-F5344CB8AC3E}">
        <p14:creationId xmlns:p14="http://schemas.microsoft.com/office/powerpoint/2010/main" val="42465448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2.xml"/><Relationship Id="rId5" Type="http://schemas.openxmlformats.org/officeDocument/2006/relationships/image" Target="../media/image11.jpe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2.xml"/><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3664" y="11266714"/>
            <a:ext cx="12181366" cy="1796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1" name="Image 10"/>
          <p:cNvPicPr>
            <a:picLocks noChangeAspect="1"/>
          </p:cNvPicPr>
          <p:nvPr/>
        </p:nvPicPr>
        <p:blipFill rotWithShape="1">
          <a:blip r:embed="rId3" cstate="print">
            <a:extLst>
              <a:ext uri="{28A0092B-C50C-407E-A947-70E740481C1C}">
                <a14:useLocalDpi xmlns:a14="http://schemas.microsoft.com/office/drawing/2010/main" val="0"/>
              </a:ext>
            </a:extLst>
          </a:blip>
          <a:srcRect t="10306"/>
          <a:stretch/>
        </p:blipFill>
        <p:spPr>
          <a:xfrm>
            <a:off x="6980413" y="57765"/>
            <a:ext cx="2420901" cy="1116000"/>
          </a:xfrm>
          <a:prstGeom prst="rect">
            <a:avLst/>
          </a:prstGeom>
        </p:spPr>
      </p:pic>
      <p:pic>
        <p:nvPicPr>
          <p:cNvPr id="12" name="Image 11"/>
          <p:cNvPicPr>
            <a:picLocks noChangeAspect="1"/>
          </p:cNvPicPr>
          <p:nvPr/>
        </p:nvPicPr>
        <p:blipFill rotWithShape="1">
          <a:blip r:embed="rId4" cstate="print">
            <a:extLst>
              <a:ext uri="{28A0092B-C50C-407E-A947-70E740481C1C}">
                <a14:useLocalDpi xmlns:a14="http://schemas.microsoft.com/office/drawing/2010/main" val="0"/>
              </a:ext>
            </a:extLst>
          </a:blip>
          <a:srcRect l="8568" t="20180" r="9144"/>
          <a:stretch/>
        </p:blipFill>
        <p:spPr>
          <a:xfrm>
            <a:off x="9631549" y="175711"/>
            <a:ext cx="2382477" cy="520996"/>
          </a:xfrm>
          <a:prstGeom prst="rect">
            <a:avLst/>
          </a:prstGeom>
        </p:spPr>
      </p:pic>
      <p:sp>
        <p:nvSpPr>
          <p:cNvPr id="2" name="ZoneTexte 1"/>
          <p:cNvSpPr txBox="1"/>
          <p:nvPr/>
        </p:nvSpPr>
        <p:spPr>
          <a:xfrm>
            <a:off x="7338470" y="2305217"/>
            <a:ext cx="4125686" cy="1015663"/>
          </a:xfrm>
          <a:prstGeom prst="rect">
            <a:avLst/>
          </a:prstGeom>
          <a:noFill/>
        </p:spPr>
        <p:txBody>
          <a:bodyPr wrap="square" rtlCol="0">
            <a:spAutoFit/>
          </a:bodyPr>
          <a:lstStyle/>
          <a:p>
            <a:endParaRPr lang="fr-FR" dirty="0">
              <a:solidFill>
                <a:srgbClr val="002060"/>
              </a:solidFill>
            </a:endParaRPr>
          </a:p>
          <a:p>
            <a:pPr algn="ctr"/>
            <a:r>
              <a:rPr lang="fr-FR" sz="1400" dirty="0">
                <a:solidFill>
                  <a:schemeClr val="accent5">
                    <a:lumMod val="50000"/>
                  </a:schemeClr>
                </a:solidFill>
                <a:latin typeface="Montserrat" panose="02000505000000020004" pitchFamily="2" charset="0"/>
              </a:rPr>
              <a:t>Venue : </a:t>
            </a:r>
            <a:r>
              <a:rPr lang="it-IT" sz="1400" dirty="0">
                <a:solidFill>
                  <a:schemeClr val="accent5">
                    <a:lumMod val="50000"/>
                  </a:schemeClr>
                </a:solidFill>
                <a:latin typeface="Montserrat" panose="02000505000000020004" pitchFamily="2" charset="0"/>
              </a:rPr>
              <a:t>Trieste Terminal Passeggeri - Centro Congressi Molo IV - Sala 3</a:t>
            </a:r>
            <a:endParaRPr lang="fr-FR" sz="1400" dirty="0">
              <a:solidFill>
                <a:schemeClr val="accent5">
                  <a:lumMod val="50000"/>
                </a:schemeClr>
              </a:solidFill>
              <a:latin typeface="Montserrat" panose="02000505000000020004" pitchFamily="2" charset="0"/>
            </a:endParaRPr>
          </a:p>
          <a:p>
            <a:pPr algn="ctr"/>
            <a:r>
              <a:rPr lang="fr-FR" sz="1400" dirty="0">
                <a:solidFill>
                  <a:schemeClr val="accent5">
                    <a:lumMod val="50000"/>
                  </a:schemeClr>
                </a:solidFill>
                <a:latin typeface="Montserrat" panose="02000505000000020004" pitchFamily="2" charset="0"/>
              </a:rPr>
              <a:t>date 26 </a:t>
            </a:r>
            <a:r>
              <a:rPr lang="sl-SI" sz="1400" dirty="0">
                <a:solidFill>
                  <a:schemeClr val="accent5">
                    <a:lumMod val="50000"/>
                  </a:schemeClr>
                </a:solidFill>
                <a:latin typeface="Montserrat" panose="02000505000000020004" pitchFamily="2" charset="0"/>
              </a:rPr>
              <a:t>– 27 </a:t>
            </a:r>
            <a:r>
              <a:rPr lang="fr-FR" sz="1400" dirty="0">
                <a:solidFill>
                  <a:schemeClr val="accent5">
                    <a:lumMod val="50000"/>
                  </a:schemeClr>
                </a:solidFill>
                <a:latin typeface="Montserrat" panose="02000505000000020004" pitchFamily="2" charset="0"/>
              </a:rPr>
              <a:t>SEPTEMBER 2019</a:t>
            </a:r>
          </a:p>
        </p:txBody>
      </p:sp>
      <p:sp>
        <p:nvSpPr>
          <p:cNvPr id="15" name="ZoneTexte 14"/>
          <p:cNvSpPr txBox="1"/>
          <p:nvPr/>
        </p:nvSpPr>
        <p:spPr>
          <a:xfrm>
            <a:off x="5765485" y="943215"/>
            <a:ext cx="7271657" cy="1354217"/>
          </a:xfrm>
          <a:prstGeom prst="rect">
            <a:avLst/>
          </a:prstGeom>
          <a:noFill/>
        </p:spPr>
        <p:txBody>
          <a:bodyPr wrap="square" rtlCol="0">
            <a:spAutoFit/>
          </a:bodyPr>
          <a:lstStyle/>
          <a:p>
            <a:endParaRPr lang="fr-FR" dirty="0">
              <a:solidFill>
                <a:schemeClr val="tx2"/>
              </a:solidFill>
            </a:endParaRPr>
          </a:p>
          <a:p>
            <a:pPr algn="ctr"/>
            <a:r>
              <a:rPr lang="en-US" sz="3200" dirty="0" err="1"/>
              <a:t>ChIMERA</a:t>
            </a:r>
            <a:endParaRPr lang="en-US" sz="3200" dirty="0"/>
          </a:p>
          <a:p>
            <a:pPr algn="ctr"/>
            <a:r>
              <a:rPr lang="en-US" sz="3200" dirty="0"/>
              <a:t>Final event</a:t>
            </a:r>
            <a:endParaRPr lang="fr-FR" sz="3600" b="1" dirty="0">
              <a:solidFill>
                <a:schemeClr val="accent5">
                  <a:lumMod val="50000"/>
                </a:schemeClr>
              </a:solidFill>
              <a:latin typeface="Montserrat" panose="02000505000000020004" pitchFamily="2" charset="0"/>
            </a:endParaRPr>
          </a:p>
        </p:txBody>
      </p:sp>
      <p:sp>
        <p:nvSpPr>
          <p:cNvPr id="19" name="ZoneTexte 18"/>
          <p:cNvSpPr txBox="1"/>
          <p:nvPr/>
        </p:nvSpPr>
        <p:spPr>
          <a:xfrm>
            <a:off x="8099528" y="3605555"/>
            <a:ext cx="2603570" cy="830997"/>
          </a:xfrm>
          <a:prstGeom prst="rect">
            <a:avLst/>
          </a:prstGeom>
          <a:noFill/>
        </p:spPr>
        <p:txBody>
          <a:bodyPr wrap="square" rtlCol="0">
            <a:spAutoFit/>
          </a:bodyPr>
          <a:lstStyle/>
          <a:p>
            <a:pPr algn="ctr"/>
            <a:r>
              <a:rPr lang="sl-SI" sz="1600" dirty="0">
                <a:solidFill>
                  <a:schemeClr val="accent5">
                    <a:lumMod val="50000"/>
                  </a:schemeClr>
                </a:solidFill>
              </a:rPr>
              <a:t>Aleš Pevc</a:t>
            </a:r>
            <a:endParaRPr lang="fr-FR" sz="1600" dirty="0">
              <a:solidFill>
                <a:schemeClr val="accent5">
                  <a:lumMod val="50000"/>
                </a:schemeClr>
              </a:solidFill>
            </a:endParaRPr>
          </a:p>
          <a:p>
            <a:pPr algn="ctr"/>
            <a:r>
              <a:rPr lang="sl-SI" sz="1600" dirty="0" err="1">
                <a:solidFill>
                  <a:schemeClr val="accent5">
                    <a:lumMod val="50000"/>
                  </a:schemeClr>
                </a:solidFill>
              </a:rPr>
              <a:t>Technology</a:t>
            </a:r>
            <a:r>
              <a:rPr lang="sl-SI" sz="1600" dirty="0">
                <a:solidFill>
                  <a:schemeClr val="accent5">
                    <a:lumMod val="50000"/>
                  </a:schemeClr>
                </a:solidFill>
              </a:rPr>
              <a:t> Park Ljubljana</a:t>
            </a:r>
            <a:endParaRPr lang="fr-FR" sz="1600" dirty="0">
              <a:solidFill>
                <a:schemeClr val="accent5">
                  <a:lumMod val="50000"/>
                </a:schemeClr>
              </a:solidFill>
            </a:endParaRPr>
          </a:p>
          <a:p>
            <a:pPr algn="ctr"/>
            <a:r>
              <a:rPr lang="sl-SI" sz="1600" dirty="0">
                <a:solidFill>
                  <a:schemeClr val="accent5">
                    <a:lumMod val="50000"/>
                  </a:schemeClr>
                </a:solidFill>
              </a:rPr>
              <a:t>ales.pevc@tp-lj.si</a:t>
            </a:r>
            <a:endParaRPr lang="fr-FR" sz="1600" dirty="0">
              <a:solidFill>
                <a:schemeClr val="accent5">
                  <a:lumMod val="50000"/>
                </a:schemeClr>
              </a:solidFill>
            </a:endParaRPr>
          </a:p>
        </p:txBody>
      </p:sp>
      <p:pic>
        <p:nvPicPr>
          <p:cNvPr id="5" name="Immagin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0315" y="5855005"/>
            <a:ext cx="2211685" cy="997665"/>
          </a:xfrm>
          <a:prstGeom prst="rect">
            <a:avLst/>
          </a:prstGeom>
        </p:spPr>
      </p:pic>
      <p:pic>
        <p:nvPicPr>
          <p:cNvPr id="6" name="Image 5"/>
          <p:cNvPicPr>
            <a:picLocks noChangeAspect="1"/>
          </p:cNvPicPr>
          <p:nvPr/>
        </p:nvPicPr>
        <p:blipFill rotWithShape="1">
          <a:blip r:embed="rId6"/>
          <a:srcRect l="24735" t="13801" r="26011" b="4743"/>
          <a:stretch/>
        </p:blipFill>
        <p:spPr>
          <a:xfrm>
            <a:off x="-15063" y="10140"/>
            <a:ext cx="6691667" cy="7377751"/>
          </a:xfrm>
          <a:prstGeom prst="rect">
            <a:avLst/>
          </a:prstGeom>
        </p:spPr>
      </p:pic>
      <p:pic>
        <p:nvPicPr>
          <p:cNvPr id="13" name="Slika 12">
            <a:extLst>
              <a:ext uri="{FF2B5EF4-FFF2-40B4-BE49-F238E27FC236}">
                <a16:creationId xmlns:a16="http://schemas.microsoft.com/office/drawing/2014/main" id="{F4011E88-B206-46D4-8A7B-E36A5B1572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7956" y="5103428"/>
            <a:ext cx="3106716" cy="509961"/>
          </a:xfrm>
          <a:prstGeom prst="rect">
            <a:avLst/>
          </a:prstGeom>
        </p:spPr>
      </p:pic>
    </p:spTree>
    <p:extLst>
      <p:ext uri="{BB962C8B-B14F-4D97-AF65-F5344CB8AC3E}">
        <p14:creationId xmlns:p14="http://schemas.microsoft.com/office/powerpoint/2010/main" val="2287513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a:extLst>
              <a:ext uri="{FF2B5EF4-FFF2-40B4-BE49-F238E27FC236}">
                <a16:creationId xmlns:a16="http://schemas.microsoft.com/office/drawing/2014/main" id="{2E73E31B-ED5D-4EB5-8C55-E0D4DE7E694B}"/>
              </a:ext>
            </a:extLst>
          </p:cNvPr>
          <p:cNvPicPr>
            <a:picLocks noChangeAspect="1"/>
          </p:cNvPicPr>
          <p:nvPr/>
        </p:nvPicPr>
        <p:blipFill>
          <a:blip r:embed="rId2"/>
          <a:stretch>
            <a:fillRect/>
          </a:stretch>
        </p:blipFill>
        <p:spPr>
          <a:xfrm>
            <a:off x="1676400" y="161389"/>
            <a:ext cx="9144000" cy="6858000"/>
          </a:xfrm>
          <a:prstGeom prst="rect">
            <a:avLst/>
          </a:prstGeom>
        </p:spPr>
      </p:pic>
    </p:spTree>
    <p:extLst>
      <p:ext uri="{BB962C8B-B14F-4D97-AF65-F5344CB8AC3E}">
        <p14:creationId xmlns:p14="http://schemas.microsoft.com/office/powerpoint/2010/main" val="1184618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989"/>
          <a:ext cx="9144000" cy="6866989"/>
          <a:chOff x="0" y="8989"/>
          <a:chExt cx="9144000" cy="6866989"/>
        </a:xfrm>
      </p:grpSpPr>
      <p:pic>
        <p:nvPicPr>
          <p:cNvPr id="2" name="Slide"/>
          <p:cNvPicPr>
            <a:picLocks noChangeAspect="1"/>
          </p:cNvPicPr>
          <p:nvPr/>
        </p:nvPicPr>
        <p:blipFill>
          <a:blip r:embed="rId2"/>
          <a:stretch>
            <a:fillRect/>
          </a:stretch>
        </p:blipFill>
        <p:spPr>
          <a:xfrm>
            <a:off x="1524000" y="8989"/>
            <a:ext cx="9144000" cy="6858000"/>
          </a:xfrm>
          <a:prstGeom prst="rect">
            <a:avLst/>
          </a:prstGeom>
        </p:spPr>
      </p:pic>
      <p:sp>
        <p:nvSpPr>
          <p:cNvPr id="3" name="Pravokotnik 2">
            <a:extLst>
              <a:ext uri="{FF2B5EF4-FFF2-40B4-BE49-F238E27FC236}">
                <a16:creationId xmlns:a16="http://schemas.microsoft.com/office/drawing/2014/main" id="{8A5AE563-6D47-4895-A4AF-C296A491B0F8}"/>
              </a:ext>
            </a:extLst>
          </p:cNvPr>
          <p:cNvSpPr/>
          <p:nvPr/>
        </p:nvSpPr>
        <p:spPr>
          <a:xfrm>
            <a:off x="2199640" y="233681"/>
            <a:ext cx="7792720" cy="1463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3200" b="1" dirty="0">
                <a:solidFill>
                  <a:schemeClr val="tx1"/>
                </a:solidFill>
              </a:rPr>
              <a:t>Centre </a:t>
            </a:r>
            <a:r>
              <a:rPr lang="sl-SI" sz="3200" b="1" dirty="0" err="1">
                <a:solidFill>
                  <a:schemeClr val="tx1"/>
                </a:solidFill>
              </a:rPr>
              <a:t>for</a:t>
            </a:r>
            <a:r>
              <a:rPr lang="sl-SI" sz="3200" b="1" dirty="0">
                <a:solidFill>
                  <a:schemeClr val="tx1"/>
                </a:solidFill>
              </a:rPr>
              <a:t> </a:t>
            </a:r>
            <a:r>
              <a:rPr lang="sl-SI" sz="3200" b="1" dirty="0" err="1">
                <a:solidFill>
                  <a:schemeClr val="tx1"/>
                </a:solidFill>
              </a:rPr>
              <a:t>Creativity</a:t>
            </a:r>
            <a:r>
              <a:rPr lang="sl-SI" sz="3200" b="1" dirty="0">
                <a:solidFill>
                  <a:schemeClr val="tx1"/>
                </a:solidFill>
              </a:rPr>
              <a:t> &amp; </a:t>
            </a:r>
            <a:r>
              <a:rPr lang="sl-SI" sz="3200" b="1" dirty="0" err="1">
                <a:solidFill>
                  <a:schemeClr val="tx1"/>
                </a:solidFill>
              </a:rPr>
              <a:t>support</a:t>
            </a:r>
            <a:r>
              <a:rPr lang="sl-SI" sz="3200" b="1" dirty="0">
                <a:solidFill>
                  <a:schemeClr val="tx1"/>
                </a:solidFill>
              </a:rPr>
              <a:t> </a:t>
            </a:r>
            <a:r>
              <a:rPr lang="sl-SI" sz="3200" b="1" dirty="0" err="1">
                <a:solidFill>
                  <a:schemeClr val="tx1"/>
                </a:solidFill>
              </a:rPr>
              <a:t>for</a:t>
            </a:r>
            <a:r>
              <a:rPr lang="sl-SI" sz="3200" b="1" dirty="0">
                <a:solidFill>
                  <a:schemeClr val="tx1"/>
                </a:solidFill>
              </a:rPr>
              <a:t> CCS in </a:t>
            </a:r>
            <a:r>
              <a:rPr lang="sl-SI" sz="3200" b="1" dirty="0" err="1">
                <a:solidFill>
                  <a:schemeClr val="tx1"/>
                </a:solidFill>
              </a:rPr>
              <a:t>Slovenia</a:t>
            </a:r>
            <a:endParaRPr lang="en-US" dirty="0">
              <a:solidFill>
                <a:schemeClr val="tx1"/>
              </a:solidFill>
            </a:endParaRPr>
          </a:p>
        </p:txBody>
      </p:sp>
      <p:sp>
        <p:nvSpPr>
          <p:cNvPr id="7" name="Pravokotnik 6">
            <a:extLst>
              <a:ext uri="{FF2B5EF4-FFF2-40B4-BE49-F238E27FC236}">
                <a16:creationId xmlns:a16="http://schemas.microsoft.com/office/drawing/2014/main" id="{AB13B1C7-5534-4BB3-90C1-6A45C6CB525E}"/>
              </a:ext>
            </a:extLst>
          </p:cNvPr>
          <p:cNvSpPr/>
          <p:nvPr/>
        </p:nvSpPr>
        <p:spPr>
          <a:xfrm>
            <a:off x="4043680" y="2265680"/>
            <a:ext cx="5948680" cy="1163320"/>
          </a:xfrm>
          <a:prstGeom prst="rect">
            <a:avLst/>
          </a:prstGeom>
          <a:solidFill>
            <a:srgbClr val="D4DAE0"/>
          </a:solidFill>
          <a:ln>
            <a:solidFill>
              <a:srgbClr val="D4DA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b="1" dirty="0">
                <a:solidFill>
                  <a:schemeClr val="tx1"/>
                </a:solidFill>
              </a:rPr>
              <a:t>Centre for Creativity </a:t>
            </a:r>
            <a:r>
              <a:rPr lang="sl-SI" b="1" dirty="0">
                <a:solidFill>
                  <a:schemeClr val="tx1"/>
                </a:solidFill>
              </a:rPr>
              <a:t>- </a:t>
            </a:r>
            <a:r>
              <a:rPr lang="en-US" b="1" dirty="0">
                <a:solidFill>
                  <a:schemeClr val="tx1"/>
                </a:solidFill>
              </a:rPr>
              <a:t>Platform </a:t>
            </a:r>
            <a:endParaRPr lang="sl-SI" b="1" dirty="0">
              <a:solidFill>
                <a:schemeClr val="tx1"/>
              </a:solidFill>
            </a:endParaRPr>
          </a:p>
          <a:p>
            <a:pPr marL="285750" indent="-285750">
              <a:buFont typeface="Arial" panose="020B0604020202020204" pitchFamily="34" charset="0"/>
              <a:buChar char="•"/>
            </a:pPr>
            <a:r>
              <a:rPr lang="en-US" dirty="0">
                <a:solidFill>
                  <a:schemeClr val="tx1"/>
                </a:solidFill>
              </a:rPr>
              <a:t>5,6</a:t>
            </a:r>
            <a:r>
              <a:rPr lang="sl-SI" dirty="0">
                <a:solidFill>
                  <a:schemeClr val="tx1"/>
                </a:solidFill>
              </a:rPr>
              <a:t>00.000 </a:t>
            </a:r>
            <a:r>
              <a:rPr lang="en-US" dirty="0">
                <a:solidFill>
                  <a:schemeClr val="tx1"/>
                </a:solidFill>
              </a:rPr>
              <a:t>EUR is run by the </a:t>
            </a:r>
            <a:r>
              <a:rPr lang="sl-SI" dirty="0">
                <a:solidFill>
                  <a:schemeClr val="tx1"/>
                </a:solidFill>
              </a:rPr>
              <a:t>MAO</a:t>
            </a:r>
          </a:p>
          <a:p>
            <a:pPr marL="285750" indent="-285750">
              <a:buFont typeface="Arial" panose="020B0604020202020204" pitchFamily="34" charset="0"/>
              <a:buChar char="•"/>
            </a:pPr>
            <a:r>
              <a:rPr lang="en-US" dirty="0">
                <a:solidFill>
                  <a:schemeClr val="tx1"/>
                </a:solidFill>
              </a:rPr>
              <a:t>long-term operation of the national hub for the cultural and creative sector (CCS)</a:t>
            </a:r>
          </a:p>
        </p:txBody>
      </p:sp>
      <p:sp>
        <p:nvSpPr>
          <p:cNvPr id="9" name="Pravokotnik 8">
            <a:extLst>
              <a:ext uri="{FF2B5EF4-FFF2-40B4-BE49-F238E27FC236}">
                <a16:creationId xmlns:a16="http://schemas.microsoft.com/office/drawing/2014/main" id="{DDEFDEBD-6D71-44BB-8FD7-FDD236AEE6F3}"/>
              </a:ext>
            </a:extLst>
          </p:cNvPr>
          <p:cNvSpPr/>
          <p:nvPr/>
        </p:nvSpPr>
        <p:spPr>
          <a:xfrm>
            <a:off x="4175760" y="3596640"/>
            <a:ext cx="5948680" cy="518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ravokotnik 9">
            <a:extLst>
              <a:ext uri="{FF2B5EF4-FFF2-40B4-BE49-F238E27FC236}">
                <a16:creationId xmlns:a16="http://schemas.microsoft.com/office/drawing/2014/main" id="{F7400AE3-74B2-4328-A552-AA0FEF43CA67}"/>
              </a:ext>
            </a:extLst>
          </p:cNvPr>
          <p:cNvSpPr/>
          <p:nvPr/>
        </p:nvSpPr>
        <p:spPr>
          <a:xfrm>
            <a:off x="4043680" y="4556174"/>
            <a:ext cx="6370320" cy="1163320"/>
          </a:xfrm>
          <a:prstGeom prst="rect">
            <a:avLst/>
          </a:prstGeom>
          <a:solidFill>
            <a:srgbClr val="D4DAE0"/>
          </a:solidFill>
          <a:ln>
            <a:solidFill>
              <a:srgbClr val="D4DA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sl-SI" b="1" dirty="0" err="1">
                <a:solidFill>
                  <a:schemeClr val="tx1"/>
                </a:solidFill>
              </a:rPr>
              <a:t>Financial</a:t>
            </a:r>
            <a:r>
              <a:rPr lang="sl-SI" b="1" dirty="0">
                <a:solidFill>
                  <a:schemeClr val="tx1"/>
                </a:solidFill>
              </a:rPr>
              <a:t> </a:t>
            </a:r>
            <a:r>
              <a:rPr lang="en-US" b="1" dirty="0">
                <a:solidFill>
                  <a:schemeClr val="tx1"/>
                </a:solidFill>
              </a:rPr>
              <a:t>support of the Centre for Creativity (</a:t>
            </a:r>
            <a:r>
              <a:rPr lang="en-US" b="1" dirty="0" err="1">
                <a:solidFill>
                  <a:schemeClr val="tx1"/>
                </a:solidFill>
              </a:rPr>
              <a:t>CzK</a:t>
            </a:r>
            <a:r>
              <a:rPr lang="en-US" b="1" dirty="0">
                <a:solidFill>
                  <a:schemeClr val="tx1"/>
                </a:solidFill>
              </a:rPr>
              <a:t>)</a:t>
            </a:r>
            <a:endParaRPr lang="sl-SI" b="1" dirty="0">
              <a:solidFill>
                <a:schemeClr val="tx1"/>
              </a:solidFill>
            </a:endParaRPr>
          </a:p>
          <a:p>
            <a:pPr marL="285750" indent="-285750">
              <a:buFont typeface="Arial" panose="020B0604020202020204" pitchFamily="34" charset="0"/>
              <a:buChar char="•"/>
            </a:pPr>
            <a:r>
              <a:rPr lang="en-US" dirty="0">
                <a:solidFill>
                  <a:schemeClr val="tx1"/>
                </a:solidFill>
              </a:rPr>
              <a:t>5,</a:t>
            </a:r>
            <a:r>
              <a:rPr lang="sl-SI" dirty="0">
                <a:solidFill>
                  <a:schemeClr val="tx1"/>
                </a:solidFill>
              </a:rPr>
              <a:t>30</a:t>
            </a:r>
            <a:r>
              <a:rPr lang="en-US" dirty="0">
                <a:solidFill>
                  <a:schemeClr val="tx1"/>
                </a:solidFill>
              </a:rPr>
              <a:t>0</a:t>
            </a:r>
            <a:r>
              <a:rPr lang="sl-SI">
                <a:solidFill>
                  <a:schemeClr val="tx1"/>
                </a:solidFill>
              </a:rPr>
              <a:t>.</a:t>
            </a:r>
            <a:r>
              <a:rPr lang="en-US">
                <a:solidFill>
                  <a:schemeClr val="tx1"/>
                </a:solidFill>
              </a:rPr>
              <a:t>000</a:t>
            </a:r>
            <a:r>
              <a:rPr lang="sl-SI" dirty="0">
                <a:solidFill>
                  <a:schemeClr val="tx1"/>
                </a:solidFill>
              </a:rPr>
              <a:t> </a:t>
            </a:r>
            <a:r>
              <a:rPr lang="en-US" dirty="0">
                <a:solidFill>
                  <a:schemeClr val="tx1"/>
                </a:solidFill>
              </a:rPr>
              <a:t>EUR</a:t>
            </a:r>
            <a:endParaRPr lang="sl-SI" dirty="0">
              <a:solidFill>
                <a:schemeClr val="tx1"/>
              </a:solidFill>
            </a:endParaRPr>
          </a:p>
          <a:p>
            <a:pPr marL="285750" indent="-285750">
              <a:buFont typeface="Arial" panose="020B0604020202020204" pitchFamily="34" charset="0"/>
              <a:buChar char="•"/>
            </a:pPr>
            <a:r>
              <a:rPr lang="en-US" dirty="0">
                <a:solidFill>
                  <a:schemeClr val="tx1"/>
                </a:solidFill>
              </a:rPr>
              <a:t>in the form of grants aimed at promoting</a:t>
            </a:r>
            <a:r>
              <a:rPr lang="sl-SI" dirty="0">
                <a:solidFill>
                  <a:schemeClr val="tx1"/>
                </a:solidFill>
              </a:rPr>
              <a:t> </a:t>
            </a:r>
            <a:r>
              <a:rPr lang="en-US" dirty="0">
                <a:solidFill>
                  <a:schemeClr val="tx1"/>
                </a:solidFill>
              </a:rPr>
              <a:t>entrepreneurship in the CCS and establishing stronger cooperation with the business sector.</a:t>
            </a:r>
          </a:p>
        </p:txBody>
      </p:sp>
      <p:sp>
        <p:nvSpPr>
          <p:cNvPr id="11" name="Pravokotnik 10">
            <a:extLst>
              <a:ext uri="{FF2B5EF4-FFF2-40B4-BE49-F238E27FC236}">
                <a16:creationId xmlns:a16="http://schemas.microsoft.com/office/drawing/2014/main" id="{7D3B04B4-F357-418D-A46D-4705C4D6CF20}"/>
              </a:ext>
            </a:extLst>
          </p:cNvPr>
          <p:cNvSpPr/>
          <p:nvPr/>
        </p:nvSpPr>
        <p:spPr>
          <a:xfrm>
            <a:off x="2733040" y="2994660"/>
            <a:ext cx="1310640" cy="518161"/>
          </a:xfrm>
          <a:prstGeom prst="rect">
            <a:avLst/>
          </a:prstGeom>
          <a:solidFill>
            <a:srgbClr val="D4DAE0"/>
          </a:solidFill>
          <a:ln>
            <a:solidFill>
              <a:srgbClr val="D4DA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dirty="0">
                <a:solidFill>
                  <a:schemeClr val="tx1"/>
                </a:solidFill>
              </a:rPr>
              <a:t>Project 1</a:t>
            </a:r>
            <a:endParaRPr lang="en-US" dirty="0">
              <a:solidFill>
                <a:schemeClr val="tx1"/>
              </a:solidFill>
            </a:endParaRPr>
          </a:p>
        </p:txBody>
      </p:sp>
      <p:sp>
        <p:nvSpPr>
          <p:cNvPr id="12" name="Pravokotnik 11">
            <a:extLst>
              <a:ext uri="{FF2B5EF4-FFF2-40B4-BE49-F238E27FC236}">
                <a16:creationId xmlns:a16="http://schemas.microsoft.com/office/drawing/2014/main" id="{78CD746E-A9B2-4BEA-846E-D8750ECB2CFA}"/>
              </a:ext>
            </a:extLst>
          </p:cNvPr>
          <p:cNvSpPr/>
          <p:nvPr/>
        </p:nvSpPr>
        <p:spPr>
          <a:xfrm>
            <a:off x="2720340" y="5201334"/>
            <a:ext cx="1310640" cy="518161"/>
          </a:xfrm>
          <a:prstGeom prst="rect">
            <a:avLst/>
          </a:prstGeom>
          <a:solidFill>
            <a:srgbClr val="D4DAE0"/>
          </a:solidFill>
          <a:ln>
            <a:solidFill>
              <a:srgbClr val="D4DA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dirty="0">
                <a:solidFill>
                  <a:schemeClr val="tx1"/>
                </a:solidFill>
              </a:rPr>
              <a:t>Project 2</a:t>
            </a:r>
            <a:endParaRPr lang="en-US" dirty="0">
              <a:solidFill>
                <a:schemeClr val="tx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989"/>
          <a:ext cx="9144000" cy="6866989"/>
          <a:chOff x="0" y="8989"/>
          <a:chExt cx="9144000" cy="6866989"/>
        </a:xfrm>
      </p:grpSpPr>
      <p:pic>
        <p:nvPicPr>
          <p:cNvPr id="2" name="Slide"/>
          <p:cNvPicPr>
            <a:picLocks noChangeAspect="1"/>
          </p:cNvPicPr>
          <p:nvPr/>
        </p:nvPicPr>
        <p:blipFill>
          <a:blip r:embed="rId2"/>
          <a:stretch>
            <a:fillRect/>
          </a:stretch>
        </p:blipFill>
        <p:spPr>
          <a:xfrm>
            <a:off x="1524000" y="8989"/>
            <a:ext cx="9144000" cy="6858000"/>
          </a:xfrm>
          <a:prstGeom prst="rect">
            <a:avLst/>
          </a:prstGeom>
        </p:spPr>
      </p:pic>
      <p:sp>
        <p:nvSpPr>
          <p:cNvPr id="3" name="Pravokotnik 2">
            <a:extLst>
              <a:ext uri="{FF2B5EF4-FFF2-40B4-BE49-F238E27FC236}">
                <a16:creationId xmlns:a16="http://schemas.microsoft.com/office/drawing/2014/main" id="{8313B2B9-88F3-40D9-BB6D-C2FB452506E6}"/>
              </a:ext>
            </a:extLst>
          </p:cNvPr>
          <p:cNvSpPr/>
          <p:nvPr/>
        </p:nvSpPr>
        <p:spPr>
          <a:xfrm>
            <a:off x="3789680" y="2519680"/>
            <a:ext cx="2052320" cy="1818640"/>
          </a:xfrm>
          <a:prstGeom prst="rect">
            <a:avLst/>
          </a:prstGeom>
          <a:solidFill>
            <a:srgbClr val="DEDACB"/>
          </a:solidFill>
          <a:ln>
            <a:solidFill>
              <a:srgbClr val="D4DA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The Centre will facilitate</a:t>
            </a:r>
          </a:p>
        </p:txBody>
      </p:sp>
      <p:sp>
        <p:nvSpPr>
          <p:cNvPr id="4" name="Pravokotnik 3">
            <a:extLst>
              <a:ext uri="{FF2B5EF4-FFF2-40B4-BE49-F238E27FC236}">
                <a16:creationId xmlns:a16="http://schemas.microsoft.com/office/drawing/2014/main" id="{7378BEE7-D2FC-48E1-AF3F-8D421FC94D30}"/>
              </a:ext>
            </a:extLst>
          </p:cNvPr>
          <p:cNvSpPr/>
          <p:nvPr/>
        </p:nvSpPr>
        <p:spPr>
          <a:xfrm>
            <a:off x="6654800" y="457200"/>
            <a:ext cx="3738880" cy="78232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1400" b="1" dirty="0">
                <a:solidFill>
                  <a:schemeClr val="tx1"/>
                </a:solidFill>
              </a:rPr>
              <a:t>C</a:t>
            </a:r>
            <a:r>
              <a:rPr lang="en-US" sz="1400" b="1" dirty="0" err="1">
                <a:solidFill>
                  <a:schemeClr val="tx1"/>
                </a:solidFill>
              </a:rPr>
              <a:t>ooperation</a:t>
            </a:r>
            <a:r>
              <a:rPr lang="en-US" sz="1400" b="1" dirty="0">
                <a:solidFill>
                  <a:schemeClr val="tx1"/>
                </a:solidFill>
              </a:rPr>
              <a:t> between the CCS</a:t>
            </a:r>
            <a:r>
              <a:rPr lang="en-US" sz="1400" dirty="0">
                <a:solidFill>
                  <a:schemeClr val="tx1"/>
                </a:solidFill>
              </a:rPr>
              <a:t>, the business sector and companies, the public and the private sector, and support environment actors,</a:t>
            </a:r>
          </a:p>
        </p:txBody>
      </p:sp>
      <p:sp>
        <p:nvSpPr>
          <p:cNvPr id="5" name="Pravokotnik 4">
            <a:extLst>
              <a:ext uri="{FF2B5EF4-FFF2-40B4-BE49-F238E27FC236}">
                <a16:creationId xmlns:a16="http://schemas.microsoft.com/office/drawing/2014/main" id="{1DB7F697-CBCA-4EAC-9B4E-FA552CC8A04F}"/>
              </a:ext>
            </a:extLst>
          </p:cNvPr>
          <p:cNvSpPr/>
          <p:nvPr/>
        </p:nvSpPr>
        <p:spPr>
          <a:xfrm>
            <a:off x="6654800" y="1506756"/>
            <a:ext cx="3738880" cy="782320"/>
          </a:xfrm>
          <a:prstGeom prst="rect">
            <a:avLst/>
          </a:prstGeom>
          <a:solidFill>
            <a:srgbClr val="F1D8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1400" b="1" dirty="0">
                <a:solidFill>
                  <a:schemeClr val="tx1"/>
                </a:solidFill>
              </a:rPr>
              <a:t>T</a:t>
            </a:r>
            <a:r>
              <a:rPr lang="en-US" sz="1400" b="1" dirty="0">
                <a:solidFill>
                  <a:schemeClr val="tx1"/>
                </a:solidFill>
              </a:rPr>
              <a:t>he development of entrepreneurial and other skills </a:t>
            </a:r>
            <a:r>
              <a:rPr lang="en-US" sz="1400" dirty="0">
                <a:solidFill>
                  <a:schemeClr val="tx1"/>
                </a:solidFill>
              </a:rPr>
              <a:t>for accelerated growth and development of the CCS,</a:t>
            </a:r>
          </a:p>
        </p:txBody>
      </p:sp>
      <p:sp>
        <p:nvSpPr>
          <p:cNvPr id="6" name="Pravokotnik 5">
            <a:extLst>
              <a:ext uri="{FF2B5EF4-FFF2-40B4-BE49-F238E27FC236}">
                <a16:creationId xmlns:a16="http://schemas.microsoft.com/office/drawing/2014/main" id="{7F554AB8-E18E-4498-9CBD-E3E0F7C6337C}"/>
              </a:ext>
            </a:extLst>
          </p:cNvPr>
          <p:cNvSpPr/>
          <p:nvPr/>
        </p:nvSpPr>
        <p:spPr>
          <a:xfrm>
            <a:off x="6654800" y="2557780"/>
            <a:ext cx="3738880" cy="782320"/>
          </a:xfrm>
          <a:prstGeom prst="rect">
            <a:avLst/>
          </a:prstGeom>
          <a:solidFill>
            <a:srgbClr val="FDE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1400" b="1" dirty="0">
                <a:solidFill>
                  <a:schemeClr val="tx1"/>
                </a:solidFill>
              </a:rPr>
              <a:t>S</a:t>
            </a:r>
            <a:r>
              <a:rPr lang="en-US" sz="1400" b="1" dirty="0" err="1">
                <a:solidFill>
                  <a:schemeClr val="tx1"/>
                </a:solidFill>
              </a:rPr>
              <a:t>tronger</a:t>
            </a:r>
            <a:r>
              <a:rPr lang="en-US" sz="1400" b="1" dirty="0">
                <a:solidFill>
                  <a:schemeClr val="tx1"/>
                </a:solidFill>
              </a:rPr>
              <a:t> presence and increased visibility of companies and CCS stakeholders </a:t>
            </a:r>
            <a:r>
              <a:rPr lang="en-US" sz="1400" dirty="0">
                <a:solidFill>
                  <a:schemeClr val="tx1"/>
                </a:solidFill>
              </a:rPr>
              <a:t>on the national and international markets</a:t>
            </a:r>
          </a:p>
        </p:txBody>
      </p:sp>
      <p:sp>
        <p:nvSpPr>
          <p:cNvPr id="7" name="Pravokotnik 6">
            <a:extLst>
              <a:ext uri="{FF2B5EF4-FFF2-40B4-BE49-F238E27FC236}">
                <a16:creationId xmlns:a16="http://schemas.microsoft.com/office/drawing/2014/main" id="{2F737574-AA33-40FD-B68D-D0AE8C34490C}"/>
              </a:ext>
            </a:extLst>
          </p:cNvPr>
          <p:cNvSpPr/>
          <p:nvPr/>
        </p:nvSpPr>
        <p:spPr>
          <a:xfrm>
            <a:off x="6654800" y="3647390"/>
            <a:ext cx="3738880" cy="782320"/>
          </a:xfrm>
          <a:prstGeom prst="rect">
            <a:avLst/>
          </a:prstGeom>
          <a:solidFill>
            <a:srgbClr val="C4E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1400" b="1" dirty="0">
                <a:solidFill>
                  <a:schemeClr val="tx1"/>
                </a:solidFill>
              </a:rPr>
              <a:t>A</a:t>
            </a:r>
            <a:r>
              <a:rPr lang="en-US" sz="1400" b="1" dirty="0" err="1">
                <a:solidFill>
                  <a:schemeClr val="tx1"/>
                </a:solidFill>
              </a:rPr>
              <a:t>nalyses</a:t>
            </a:r>
            <a:r>
              <a:rPr lang="en-US" sz="1400" b="1" dirty="0">
                <a:solidFill>
                  <a:schemeClr val="tx1"/>
                </a:solidFill>
              </a:rPr>
              <a:t> of the sector’s needs and potentials with the purpose </a:t>
            </a:r>
            <a:r>
              <a:rPr lang="en-US" sz="1400" dirty="0">
                <a:solidFill>
                  <a:schemeClr val="tx1"/>
                </a:solidFill>
              </a:rPr>
              <a:t>of fostering its development and offering support in shaping the CCS policies</a:t>
            </a:r>
          </a:p>
        </p:txBody>
      </p:sp>
      <p:sp>
        <p:nvSpPr>
          <p:cNvPr id="8" name="Pravokotnik 7">
            <a:extLst>
              <a:ext uri="{FF2B5EF4-FFF2-40B4-BE49-F238E27FC236}">
                <a16:creationId xmlns:a16="http://schemas.microsoft.com/office/drawing/2014/main" id="{5DDF0356-17B4-4F1C-8766-6A65BC093FD0}"/>
              </a:ext>
            </a:extLst>
          </p:cNvPr>
          <p:cNvSpPr/>
          <p:nvPr/>
        </p:nvSpPr>
        <p:spPr>
          <a:xfrm>
            <a:off x="6654800" y="4699585"/>
            <a:ext cx="3738880" cy="782320"/>
          </a:xfrm>
          <a:prstGeom prst="rect">
            <a:avLst/>
          </a:prstGeom>
          <a:solidFill>
            <a:srgbClr val="D3D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1400" b="1" dirty="0">
                <a:solidFill>
                  <a:schemeClr val="tx1"/>
                </a:solidFill>
              </a:rPr>
              <a:t>E</a:t>
            </a:r>
            <a:r>
              <a:rPr lang="en-US" sz="1400" b="1" dirty="0" err="1">
                <a:solidFill>
                  <a:schemeClr val="tx1"/>
                </a:solidFill>
              </a:rPr>
              <a:t>xploitation</a:t>
            </a:r>
            <a:r>
              <a:rPr lang="en-US" sz="1400" b="1" dirty="0">
                <a:solidFill>
                  <a:schemeClr val="tx1"/>
                </a:solidFill>
              </a:rPr>
              <a:t> of the potentials of technologies </a:t>
            </a:r>
            <a:r>
              <a:rPr lang="en-US" sz="1400" dirty="0">
                <a:solidFill>
                  <a:schemeClr val="tx1"/>
                </a:solidFill>
              </a:rPr>
              <a:t>for a joint presentation of the CCS and improved sales of products and services in the CCS</a:t>
            </a:r>
          </a:p>
        </p:txBody>
      </p:sp>
      <p:sp>
        <p:nvSpPr>
          <p:cNvPr id="9" name="Pravokotnik 8">
            <a:extLst>
              <a:ext uri="{FF2B5EF4-FFF2-40B4-BE49-F238E27FC236}">
                <a16:creationId xmlns:a16="http://schemas.microsoft.com/office/drawing/2014/main" id="{FB06F139-C5F1-4D1E-A803-F3C22CE5CE3B}"/>
              </a:ext>
            </a:extLst>
          </p:cNvPr>
          <p:cNvSpPr/>
          <p:nvPr/>
        </p:nvSpPr>
        <p:spPr>
          <a:xfrm>
            <a:off x="6654800" y="5764480"/>
            <a:ext cx="3738880" cy="782320"/>
          </a:xfrm>
          <a:prstGeom prst="rect">
            <a:avLst/>
          </a:prstGeom>
          <a:solidFill>
            <a:srgbClr val="D4D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1400" b="1" dirty="0">
                <a:solidFill>
                  <a:schemeClr val="tx1"/>
                </a:solidFill>
              </a:rPr>
              <a:t>I</a:t>
            </a:r>
            <a:r>
              <a:rPr lang="en-US" sz="1400" b="1" dirty="0" err="1">
                <a:solidFill>
                  <a:schemeClr val="tx1"/>
                </a:solidFill>
              </a:rPr>
              <a:t>ncreased</a:t>
            </a:r>
            <a:r>
              <a:rPr lang="en-US" sz="1400" b="1" dirty="0">
                <a:solidFill>
                  <a:schemeClr val="tx1"/>
                </a:solidFill>
              </a:rPr>
              <a:t> interest and awareness </a:t>
            </a:r>
            <a:r>
              <a:rPr lang="en-US" sz="1400" dirty="0">
                <a:solidFill>
                  <a:schemeClr val="tx1"/>
                </a:solidFill>
              </a:rPr>
              <a:t>of the general public and the media (domestic and foreign) of the CCS.</a:t>
            </a:r>
          </a:p>
        </p:txBody>
      </p:sp>
    </p:spTree>
    <p:extLst>
      <p:ext uri="{BB962C8B-B14F-4D97-AF65-F5344CB8AC3E}">
        <p14:creationId xmlns:p14="http://schemas.microsoft.com/office/powerpoint/2010/main" val="1636303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989"/>
          <a:ext cx="9144000" cy="6866989"/>
          <a:chOff x="0" y="8989"/>
          <a:chExt cx="9144000" cy="6866989"/>
        </a:xfrm>
      </p:grpSpPr>
      <p:pic>
        <p:nvPicPr>
          <p:cNvPr id="2" name="Slide"/>
          <p:cNvPicPr>
            <a:picLocks noChangeAspect="1"/>
          </p:cNvPicPr>
          <p:nvPr/>
        </p:nvPicPr>
        <p:blipFill>
          <a:blip r:embed="rId2"/>
          <a:stretch>
            <a:fillRect/>
          </a:stretch>
        </p:blipFill>
        <p:spPr>
          <a:xfrm>
            <a:off x="1524000" y="8989"/>
            <a:ext cx="9144000" cy="6858000"/>
          </a:xfrm>
          <a:prstGeom prst="rect">
            <a:avLst/>
          </a:prstGeom>
          <a:solidFill>
            <a:schemeClr val="bg1"/>
          </a:solidFill>
          <a:ln>
            <a:noFill/>
          </a:ln>
        </p:spPr>
      </p:pic>
      <p:sp>
        <p:nvSpPr>
          <p:cNvPr id="3" name="Pravokotnik 2">
            <a:extLst>
              <a:ext uri="{FF2B5EF4-FFF2-40B4-BE49-F238E27FC236}">
                <a16:creationId xmlns:a16="http://schemas.microsoft.com/office/drawing/2014/main" id="{2FB76ED6-73F0-4A76-8CD4-4BE6B09645A9}"/>
              </a:ext>
            </a:extLst>
          </p:cNvPr>
          <p:cNvSpPr/>
          <p:nvPr/>
        </p:nvSpPr>
        <p:spPr>
          <a:xfrm>
            <a:off x="4732867" y="431801"/>
            <a:ext cx="2607733" cy="262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rPr>
              <a:t>LECTURES</a:t>
            </a:r>
          </a:p>
        </p:txBody>
      </p:sp>
      <p:sp>
        <p:nvSpPr>
          <p:cNvPr id="4" name="Pravokotnik 3">
            <a:extLst>
              <a:ext uri="{FF2B5EF4-FFF2-40B4-BE49-F238E27FC236}">
                <a16:creationId xmlns:a16="http://schemas.microsoft.com/office/drawing/2014/main" id="{9A1E3AF8-0215-49EA-B295-07F6BFFD86D1}"/>
              </a:ext>
            </a:extLst>
          </p:cNvPr>
          <p:cNvSpPr/>
          <p:nvPr/>
        </p:nvSpPr>
        <p:spPr>
          <a:xfrm>
            <a:off x="1896533" y="431800"/>
            <a:ext cx="2607733" cy="262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b="1" dirty="0">
                <a:solidFill>
                  <a:schemeClr val="tx1"/>
                </a:solidFill>
              </a:rPr>
              <a:t>MENTORSHIP</a:t>
            </a:r>
            <a:endParaRPr lang="en-US" b="1" dirty="0">
              <a:solidFill>
                <a:schemeClr val="tx1"/>
              </a:solidFill>
            </a:endParaRPr>
          </a:p>
        </p:txBody>
      </p:sp>
      <p:sp>
        <p:nvSpPr>
          <p:cNvPr id="5" name="Pravokotnik 4">
            <a:extLst>
              <a:ext uri="{FF2B5EF4-FFF2-40B4-BE49-F238E27FC236}">
                <a16:creationId xmlns:a16="http://schemas.microsoft.com/office/drawing/2014/main" id="{957A6F59-4235-42EE-9D5C-77AB9CA55F58}"/>
              </a:ext>
            </a:extLst>
          </p:cNvPr>
          <p:cNvSpPr/>
          <p:nvPr/>
        </p:nvSpPr>
        <p:spPr>
          <a:xfrm>
            <a:off x="7569201" y="431799"/>
            <a:ext cx="2607733" cy="262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l-SI" sz="1600" b="1" dirty="0">
                <a:solidFill>
                  <a:schemeClr val="tx1"/>
                </a:solidFill>
              </a:rPr>
              <a:t>SELLING AND PROMOTIONS</a:t>
            </a:r>
            <a:endParaRPr lang="en-US" sz="1600" b="1" dirty="0">
              <a:solidFill>
                <a:schemeClr val="tx1"/>
              </a:solidFill>
            </a:endParaRPr>
          </a:p>
        </p:txBody>
      </p:sp>
      <p:sp>
        <p:nvSpPr>
          <p:cNvPr id="8" name="Pravokotnik 7">
            <a:extLst>
              <a:ext uri="{FF2B5EF4-FFF2-40B4-BE49-F238E27FC236}">
                <a16:creationId xmlns:a16="http://schemas.microsoft.com/office/drawing/2014/main" id="{4AF7F3FD-8AA9-4777-BC46-62AEB485FE07}"/>
              </a:ext>
            </a:extLst>
          </p:cNvPr>
          <p:cNvSpPr/>
          <p:nvPr/>
        </p:nvSpPr>
        <p:spPr>
          <a:xfrm>
            <a:off x="3048000" y="4005943"/>
            <a:ext cx="6411686" cy="1534885"/>
          </a:xfrm>
          <a:prstGeom prst="rect">
            <a:avLst/>
          </a:prstGeom>
          <a:solidFill>
            <a:schemeClr val="accent5">
              <a:lumMod val="75000"/>
            </a:schemeClr>
          </a:solidFill>
          <a:ln>
            <a:solidFill>
              <a:srgbClr val="7CC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800" dirty="0" err="1">
                <a:solidFill>
                  <a:srgbClr val="FFFF00"/>
                </a:solidFill>
                <a:latin typeface="FreeSerif"/>
                <a:cs typeface="FreeSerif"/>
              </a:rPr>
              <a:t>Thank</a:t>
            </a:r>
            <a:r>
              <a:rPr lang="sl-SI" sz="2800" dirty="0">
                <a:solidFill>
                  <a:srgbClr val="FFFF00"/>
                </a:solidFill>
                <a:latin typeface="FreeSerif"/>
                <a:cs typeface="FreeSerif"/>
              </a:rPr>
              <a:t> </a:t>
            </a:r>
            <a:r>
              <a:rPr lang="sl-SI" sz="2800" dirty="0" err="1">
                <a:solidFill>
                  <a:srgbClr val="FFFF00"/>
                </a:solidFill>
                <a:latin typeface="FreeSerif"/>
                <a:cs typeface="FreeSerif"/>
              </a:rPr>
              <a:t>you</a:t>
            </a:r>
            <a:r>
              <a:rPr lang="sl-SI" sz="2800" dirty="0">
                <a:solidFill>
                  <a:srgbClr val="FFFF00"/>
                </a:solidFill>
                <a:latin typeface="FreeSerif"/>
                <a:cs typeface="FreeSerif"/>
              </a:rPr>
              <a:t> </a:t>
            </a:r>
            <a:r>
              <a:rPr lang="sl-SI" sz="2800" dirty="0" err="1">
                <a:solidFill>
                  <a:srgbClr val="FFFF00"/>
                </a:solidFill>
                <a:latin typeface="FreeSerif"/>
                <a:cs typeface="FreeSerif"/>
              </a:rPr>
              <a:t>for</a:t>
            </a:r>
            <a:r>
              <a:rPr lang="sl-SI" sz="2800" dirty="0">
                <a:solidFill>
                  <a:srgbClr val="FFFF00"/>
                </a:solidFill>
                <a:latin typeface="FreeSerif"/>
                <a:cs typeface="FreeSerif"/>
              </a:rPr>
              <a:t> </a:t>
            </a:r>
            <a:r>
              <a:rPr lang="sl-SI" sz="2800" dirty="0" err="1">
                <a:solidFill>
                  <a:srgbClr val="FFFF00"/>
                </a:solidFill>
                <a:latin typeface="FreeSerif"/>
                <a:cs typeface="FreeSerif"/>
              </a:rPr>
              <a:t>the</a:t>
            </a:r>
            <a:r>
              <a:rPr lang="sl-SI" sz="2800" dirty="0">
                <a:solidFill>
                  <a:srgbClr val="FFFF00"/>
                </a:solidFill>
                <a:latin typeface="FreeSerif"/>
                <a:cs typeface="FreeSerif"/>
              </a:rPr>
              <a:t> </a:t>
            </a:r>
            <a:r>
              <a:rPr lang="en-GB" sz="2800" dirty="0">
                <a:solidFill>
                  <a:srgbClr val="FFFF00"/>
                </a:solidFill>
                <a:latin typeface="FreeSerif"/>
                <a:cs typeface="FreeSerif"/>
              </a:rPr>
              <a:t>opportunity to build a bridge between creative sector and business community</a:t>
            </a:r>
            <a:endParaRPr lang="en-US" sz="2800" dirty="0">
              <a:solidFill>
                <a:srgbClr val="FFFF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rotWithShape="1">
          <a:blip r:embed="rId3"/>
          <a:srcRect l="24735" t="13801" r="26011" b="4743"/>
          <a:stretch/>
        </p:blipFill>
        <p:spPr>
          <a:xfrm>
            <a:off x="-15063" y="10140"/>
            <a:ext cx="6691667" cy="7377751"/>
          </a:xfrm>
          <a:prstGeom prst="rect">
            <a:avLst/>
          </a:prstGeom>
        </p:spPr>
      </p:pic>
      <p:sp>
        <p:nvSpPr>
          <p:cNvPr id="4" name="Rectangle 3"/>
          <p:cNvSpPr/>
          <p:nvPr/>
        </p:nvSpPr>
        <p:spPr>
          <a:xfrm>
            <a:off x="603664" y="11266714"/>
            <a:ext cx="12181366" cy="1796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1" name="Image 10"/>
          <p:cNvPicPr>
            <a:picLocks noChangeAspect="1"/>
          </p:cNvPicPr>
          <p:nvPr/>
        </p:nvPicPr>
        <p:blipFill rotWithShape="1">
          <a:blip r:embed="rId4" cstate="print">
            <a:extLst>
              <a:ext uri="{28A0092B-C50C-407E-A947-70E740481C1C}">
                <a14:useLocalDpi xmlns:a14="http://schemas.microsoft.com/office/drawing/2010/main" val="0"/>
              </a:ext>
            </a:extLst>
          </a:blip>
          <a:srcRect t="10306"/>
          <a:stretch/>
        </p:blipFill>
        <p:spPr>
          <a:xfrm>
            <a:off x="6980413" y="57765"/>
            <a:ext cx="2420901" cy="1116000"/>
          </a:xfrm>
          <a:prstGeom prst="rect">
            <a:avLst/>
          </a:prstGeom>
        </p:spPr>
      </p:pic>
      <p:pic>
        <p:nvPicPr>
          <p:cNvPr id="12" name="Image 11"/>
          <p:cNvPicPr>
            <a:picLocks noChangeAspect="1"/>
          </p:cNvPicPr>
          <p:nvPr/>
        </p:nvPicPr>
        <p:blipFill rotWithShape="1">
          <a:blip r:embed="rId5" cstate="print">
            <a:extLst>
              <a:ext uri="{28A0092B-C50C-407E-A947-70E740481C1C}">
                <a14:useLocalDpi xmlns:a14="http://schemas.microsoft.com/office/drawing/2010/main" val="0"/>
              </a:ext>
            </a:extLst>
          </a:blip>
          <a:srcRect l="8568" t="20180" r="9144"/>
          <a:stretch/>
        </p:blipFill>
        <p:spPr>
          <a:xfrm>
            <a:off x="9631549" y="175711"/>
            <a:ext cx="2382477" cy="520996"/>
          </a:xfrm>
          <a:prstGeom prst="rect">
            <a:avLst/>
          </a:prstGeom>
        </p:spPr>
      </p:pic>
      <p:pic>
        <p:nvPicPr>
          <p:cNvPr id="5" name="Immagin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80315" y="5790462"/>
            <a:ext cx="2211685" cy="997665"/>
          </a:xfrm>
          <a:prstGeom prst="rect">
            <a:avLst/>
          </a:prstGeom>
        </p:spPr>
      </p:pic>
      <p:sp>
        <p:nvSpPr>
          <p:cNvPr id="18" name="Larme 17"/>
          <p:cNvSpPr/>
          <p:nvPr/>
        </p:nvSpPr>
        <p:spPr>
          <a:xfrm>
            <a:off x="3771900" y="2232767"/>
            <a:ext cx="2890520" cy="1367684"/>
          </a:xfrm>
          <a:prstGeom prst="teardrop">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rgbClr val="084F95"/>
                </a:solidFill>
              </a:rPr>
              <a:t>THANK YOU</a:t>
            </a:r>
          </a:p>
        </p:txBody>
      </p:sp>
      <p:sp>
        <p:nvSpPr>
          <p:cNvPr id="16" name="ZoneTexte 1">
            <a:extLst>
              <a:ext uri="{FF2B5EF4-FFF2-40B4-BE49-F238E27FC236}">
                <a16:creationId xmlns:a16="http://schemas.microsoft.com/office/drawing/2014/main" id="{0403FE0C-65A5-41BE-AC8E-34D56F659B1F}"/>
              </a:ext>
            </a:extLst>
          </p:cNvPr>
          <p:cNvSpPr txBox="1"/>
          <p:nvPr/>
        </p:nvSpPr>
        <p:spPr>
          <a:xfrm>
            <a:off x="7299004" y="2650116"/>
            <a:ext cx="4125686" cy="1015663"/>
          </a:xfrm>
          <a:prstGeom prst="rect">
            <a:avLst/>
          </a:prstGeom>
          <a:noFill/>
        </p:spPr>
        <p:txBody>
          <a:bodyPr wrap="square" rtlCol="0">
            <a:spAutoFit/>
          </a:bodyPr>
          <a:lstStyle/>
          <a:p>
            <a:endParaRPr lang="fr-FR" dirty="0">
              <a:solidFill>
                <a:srgbClr val="002060"/>
              </a:solidFill>
            </a:endParaRPr>
          </a:p>
          <a:p>
            <a:pPr algn="ctr"/>
            <a:r>
              <a:rPr lang="fr-FR" sz="1400" dirty="0">
                <a:solidFill>
                  <a:schemeClr val="accent5">
                    <a:lumMod val="50000"/>
                  </a:schemeClr>
                </a:solidFill>
                <a:latin typeface="Montserrat" panose="02000505000000020004" pitchFamily="2" charset="0"/>
              </a:rPr>
              <a:t>Venue : </a:t>
            </a:r>
            <a:r>
              <a:rPr lang="it-IT" sz="1400" dirty="0">
                <a:solidFill>
                  <a:schemeClr val="accent5">
                    <a:lumMod val="50000"/>
                  </a:schemeClr>
                </a:solidFill>
                <a:latin typeface="Montserrat" panose="02000505000000020004" pitchFamily="2" charset="0"/>
              </a:rPr>
              <a:t>Trieste Terminal Passeggeri - Centro Congressi Molo IV - Sala 3</a:t>
            </a:r>
            <a:endParaRPr lang="fr-FR" sz="1400" dirty="0">
              <a:solidFill>
                <a:schemeClr val="accent5">
                  <a:lumMod val="50000"/>
                </a:schemeClr>
              </a:solidFill>
              <a:latin typeface="Montserrat" panose="02000505000000020004" pitchFamily="2" charset="0"/>
            </a:endParaRPr>
          </a:p>
          <a:p>
            <a:pPr algn="ctr"/>
            <a:r>
              <a:rPr lang="fr-FR" sz="1400" dirty="0">
                <a:solidFill>
                  <a:schemeClr val="accent5">
                    <a:lumMod val="50000"/>
                  </a:schemeClr>
                </a:solidFill>
                <a:latin typeface="Montserrat" panose="02000505000000020004" pitchFamily="2" charset="0"/>
              </a:rPr>
              <a:t>date 26 </a:t>
            </a:r>
            <a:r>
              <a:rPr lang="sl-SI" sz="1400" dirty="0">
                <a:solidFill>
                  <a:schemeClr val="accent5">
                    <a:lumMod val="50000"/>
                  </a:schemeClr>
                </a:solidFill>
                <a:latin typeface="Montserrat" panose="02000505000000020004" pitchFamily="2" charset="0"/>
              </a:rPr>
              <a:t>– 27 </a:t>
            </a:r>
            <a:r>
              <a:rPr lang="fr-FR" sz="1400" dirty="0">
                <a:solidFill>
                  <a:schemeClr val="accent5">
                    <a:lumMod val="50000"/>
                  </a:schemeClr>
                </a:solidFill>
                <a:latin typeface="Montserrat" panose="02000505000000020004" pitchFamily="2" charset="0"/>
              </a:rPr>
              <a:t>SEPTEMBER 2019</a:t>
            </a:r>
          </a:p>
        </p:txBody>
      </p:sp>
      <p:sp>
        <p:nvSpPr>
          <p:cNvPr id="17" name="ZoneTexte 14">
            <a:extLst>
              <a:ext uri="{FF2B5EF4-FFF2-40B4-BE49-F238E27FC236}">
                <a16:creationId xmlns:a16="http://schemas.microsoft.com/office/drawing/2014/main" id="{74405FE1-F456-4C6B-A059-A5153F62190E}"/>
              </a:ext>
            </a:extLst>
          </p:cNvPr>
          <p:cNvSpPr txBox="1"/>
          <p:nvPr/>
        </p:nvSpPr>
        <p:spPr>
          <a:xfrm>
            <a:off x="5726019" y="1234832"/>
            <a:ext cx="7271657" cy="1354217"/>
          </a:xfrm>
          <a:prstGeom prst="rect">
            <a:avLst/>
          </a:prstGeom>
          <a:noFill/>
        </p:spPr>
        <p:txBody>
          <a:bodyPr wrap="square" rtlCol="0">
            <a:spAutoFit/>
          </a:bodyPr>
          <a:lstStyle/>
          <a:p>
            <a:endParaRPr lang="fr-FR" dirty="0">
              <a:solidFill>
                <a:schemeClr val="tx2"/>
              </a:solidFill>
            </a:endParaRPr>
          </a:p>
          <a:p>
            <a:pPr algn="ctr"/>
            <a:r>
              <a:rPr lang="en-US" sz="3200" dirty="0" err="1"/>
              <a:t>ChIMERA</a:t>
            </a:r>
            <a:endParaRPr lang="en-US" sz="3200" dirty="0"/>
          </a:p>
          <a:p>
            <a:pPr algn="ctr"/>
            <a:r>
              <a:rPr lang="en-US" sz="3200" dirty="0"/>
              <a:t>Final event</a:t>
            </a:r>
            <a:endParaRPr lang="fr-FR" sz="3600" b="1" dirty="0">
              <a:solidFill>
                <a:schemeClr val="accent5">
                  <a:lumMod val="50000"/>
                </a:schemeClr>
              </a:solidFill>
              <a:latin typeface="Montserrat" panose="02000505000000020004" pitchFamily="2" charset="0"/>
            </a:endParaRPr>
          </a:p>
        </p:txBody>
      </p:sp>
      <p:sp>
        <p:nvSpPr>
          <p:cNvPr id="21" name="ZoneTexte 18">
            <a:extLst>
              <a:ext uri="{FF2B5EF4-FFF2-40B4-BE49-F238E27FC236}">
                <a16:creationId xmlns:a16="http://schemas.microsoft.com/office/drawing/2014/main" id="{F5AB1279-1304-4B47-A09A-BECBDEF10E2D}"/>
              </a:ext>
            </a:extLst>
          </p:cNvPr>
          <p:cNvSpPr txBox="1"/>
          <p:nvPr/>
        </p:nvSpPr>
        <p:spPr>
          <a:xfrm>
            <a:off x="8099529" y="3910841"/>
            <a:ext cx="2603570" cy="830997"/>
          </a:xfrm>
          <a:prstGeom prst="rect">
            <a:avLst/>
          </a:prstGeom>
          <a:noFill/>
        </p:spPr>
        <p:txBody>
          <a:bodyPr wrap="square" rtlCol="0">
            <a:spAutoFit/>
          </a:bodyPr>
          <a:lstStyle/>
          <a:p>
            <a:pPr algn="ctr"/>
            <a:r>
              <a:rPr lang="sl-SI" sz="1600" dirty="0">
                <a:solidFill>
                  <a:schemeClr val="accent5">
                    <a:lumMod val="50000"/>
                  </a:schemeClr>
                </a:solidFill>
              </a:rPr>
              <a:t>Aleš Pevc</a:t>
            </a:r>
            <a:endParaRPr lang="fr-FR" sz="1600" dirty="0">
              <a:solidFill>
                <a:schemeClr val="accent5">
                  <a:lumMod val="50000"/>
                </a:schemeClr>
              </a:solidFill>
            </a:endParaRPr>
          </a:p>
          <a:p>
            <a:pPr algn="ctr"/>
            <a:r>
              <a:rPr lang="sl-SI" sz="1600" dirty="0" err="1">
                <a:solidFill>
                  <a:schemeClr val="accent5">
                    <a:lumMod val="50000"/>
                  </a:schemeClr>
                </a:solidFill>
              </a:rPr>
              <a:t>Technology</a:t>
            </a:r>
            <a:r>
              <a:rPr lang="sl-SI" sz="1600" dirty="0">
                <a:solidFill>
                  <a:schemeClr val="accent5">
                    <a:lumMod val="50000"/>
                  </a:schemeClr>
                </a:solidFill>
              </a:rPr>
              <a:t> Park Ljubljana</a:t>
            </a:r>
            <a:endParaRPr lang="fr-FR" sz="1600" dirty="0">
              <a:solidFill>
                <a:schemeClr val="accent5">
                  <a:lumMod val="50000"/>
                </a:schemeClr>
              </a:solidFill>
            </a:endParaRPr>
          </a:p>
          <a:p>
            <a:pPr algn="ctr"/>
            <a:r>
              <a:rPr lang="sl-SI" sz="1600" dirty="0">
                <a:solidFill>
                  <a:schemeClr val="accent5">
                    <a:lumMod val="50000"/>
                  </a:schemeClr>
                </a:solidFill>
              </a:rPr>
              <a:t>ales.pevc@tp-lj.si</a:t>
            </a:r>
            <a:endParaRPr lang="fr-FR" sz="1600" dirty="0">
              <a:solidFill>
                <a:schemeClr val="accent5">
                  <a:lumMod val="50000"/>
                </a:schemeClr>
              </a:solidFill>
            </a:endParaRPr>
          </a:p>
        </p:txBody>
      </p:sp>
      <p:pic>
        <p:nvPicPr>
          <p:cNvPr id="6" name="Slika 5">
            <a:extLst>
              <a:ext uri="{FF2B5EF4-FFF2-40B4-BE49-F238E27FC236}">
                <a16:creationId xmlns:a16="http://schemas.microsoft.com/office/drawing/2014/main" id="{85A0F978-DB0A-4610-BC62-804F3C652B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7956" y="5103428"/>
            <a:ext cx="3106716" cy="509961"/>
          </a:xfrm>
          <a:prstGeom prst="rect">
            <a:avLst/>
          </a:prstGeom>
        </p:spPr>
      </p:pic>
    </p:spTree>
    <p:extLst>
      <p:ext uri="{BB962C8B-B14F-4D97-AF65-F5344CB8AC3E}">
        <p14:creationId xmlns:p14="http://schemas.microsoft.com/office/powerpoint/2010/main" val="2609102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Slika 12" descr="Slika, ki vsebuje besede oseba, notranji, sedeče, strop&#10;&#10;Opis je samodejno ustvarjen">
            <a:extLst>
              <a:ext uri="{FF2B5EF4-FFF2-40B4-BE49-F238E27FC236}">
                <a16:creationId xmlns:a16="http://schemas.microsoft.com/office/drawing/2014/main" id="{A39571DF-C230-4264-9484-0EC8660A495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8491" r="-3" b="9856"/>
          <a:stretch/>
        </p:blipFill>
        <p:spPr>
          <a:xfrm>
            <a:off x="20" y="10"/>
            <a:ext cx="7215381" cy="2969294"/>
          </a:xfrm>
          <a:custGeom>
            <a:avLst/>
            <a:gdLst>
              <a:gd name="connsiteX0" fmla="*/ 0 w 7215401"/>
              <a:gd name="connsiteY0" fmla="*/ 0 h 2969304"/>
              <a:gd name="connsiteX1" fmla="*/ 677334 w 7215401"/>
              <a:gd name="connsiteY1" fmla="*/ 0 h 2969304"/>
              <a:gd name="connsiteX2" fmla="*/ 1168036 w 7215401"/>
              <a:gd name="connsiteY2" fmla="*/ 0 h 2969304"/>
              <a:gd name="connsiteX3" fmla="*/ 1205499 w 7215401"/>
              <a:gd name="connsiteY3" fmla="*/ 0 h 2969304"/>
              <a:gd name="connsiteX4" fmla="*/ 1647632 w 7215401"/>
              <a:gd name="connsiteY4" fmla="*/ 0 h 2969304"/>
              <a:gd name="connsiteX5" fmla="*/ 7215401 w 7215401"/>
              <a:gd name="connsiteY5" fmla="*/ 0 h 2969304"/>
              <a:gd name="connsiteX6" fmla="*/ 5840224 w 7215401"/>
              <a:gd name="connsiteY6" fmla="*/ 2969304 h 2969304"/>
              <a:gd name="connsiteX7" fmla="*/ 0 w 7215401"/>
              <a:gd name="connsiteY7" fmla="*/ 2969304 h 296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9" name="Slika 8" descr="Slika, ki vsebuje besede oseba, miza, notranji, ljudje&#10;&#10;Opis je samodejno ustvarjen">
            <a:extLst>
              <a:ext uri="{FF2B5EF4-FFF2-40B4-BE49-F238E27FC236}">
                <a16:creationId xmlns:a16="http://schemas.microsoft.com/office/drawing/2014/main" id="{8D10E411-A581-4B41-825A-CB2CE551CD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880" r="-3" b="-3"/>
          <a:stretch/>
        </p:blipFill>
        <p:spPr>
          <a:xfrm>
            <a:off x="5622233" y="10"/>
            <a:ext cx="6569769" cy="3750724"/>
          </a:xfrm>
          <a:custGeom>
            <a:avLst/>
            <a:gdLst>
              <a:gd name="connsiteX0" fmla="*/ 1738471 w 6569769"/>
              <a:gd name="connsiteY0" fmla="*/ 0 h 3750734"/>
              <a:gd name="connsiteX1" fmla="*/ 6569769 w 6569769"/>
              <a:gd name="connsiteY1" fmla="*/ 0 h 3750734"/>
              <a:gd name="connsiteX2" fmla="*/ 6569769 w 6569769"/>
              <a:gd name="connsiteY2" fmla="*/ 3750734 h 3750734"/>
              <a:gd name="connsiteX3" fmla="*/ 0 w 6569769"/>
              <a:gd name="connsiteY3" fmla="*/ 3750734 h 3750734"/>
            </a:gdLst>
            <a:ahLst/>
            <a:cxnLst>
              <a:cxn ang="0">
                <a:pos x="connsiteX0" y="connsiteY0"/>
              </a:cxn>
              <a:cxn ang="0">
                <a:pos x="connsiteX1" y="connsiteY1"/>
              </a:cxn>
              <a:cxn ang="0">
                <a:pos x="connsiteX2" y="connsiteY2"/>
              </a:cxn>
              <a:cxn ang="0">
                <a:pos x="connsiteX3" y="connsiteY3"/>
              </a:cxn>
            </a:cxnLst>
            <a:rect l="l" t="t" r="r" b="b"/>
            <a:pathLst>
              <a:path w="6569769" h="3750734">
                <a:moveTo>
                  <a:pt x="1738471" y="0"/>
                </a:moveTo>
                <a:lnTo>
                  <a:pt x="6569769" y="0"/>
                </a:lnTo>
                <a:lnTo>
                  <a:pt x="6569769" y="3750734"/>
                </a:lnTo>
                <a:lnTo>
                  <a:pt x="0" y="3750734"/>
                </a:lnTo>
                <a:close/>
              </a:path>
            </a:pathLst>
          </a:custGeom>
        </p:spPr>
      </p:pic>
      <p:pic>
        <p:nvPicPr>
          <p:cNvPr id="15" name="Slika 14" descr="Slika, ki vsebuje besede oseba, miza, notranji, moški&#10;&#10;Opis je samodejno ustvarjen">
            <a:extLst>
              <a:ext uri="{FF2B5EF4-FFF2-40B4-BE49-F238E27FC236}">
                <a16:creationId xmlns:a16="http://schemas.microsoft.com/office/drawing/2014/main" id="{FDE923AD-C0D0-430F-A03A-D377C10666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6854" b="7595"/>
          <a:stretch/>
        </p:blipFill>
        <p:spPr>
          <a:xfrm>
            <a:off x="4182011" y="3887894"/>
            <a:ext cx="8009991" cy="2970106"/>
          </a:xfrm>
          <a:custGeom>
            <a:avLst/>
            <a:gdLst>
              <a:gd name="connsiteX0" fmla="*/ 1376648 w 8009991"/>
              <a:gd name="connsiteY0" fmla="*/ 0 h 2970106"/>
              <a:gd name="connsiteX1" fmla="*/ 8009991 w 8009991"/>
              <a:gd name="connsiteY1" fmla="*/ 0 h 2970106"/>
              <a:gd name="connsiteX2" fmla="*/ 8009991 w 8009991"/>
              <a:gd name="connsiteY2" fmla="*/ 2970106 h 2970106"/>
              <a:gd name="connsiteX3" fmla="*/ 0 w 8009991"/>
              <a:gd name="connsiteY3" fmla="*/ 2970106 h 2970106"/>
            </a:gdLst>
            <a:ahLst/>
            <a:cxnLst>
              <a:cxn ang="0">
                <a:pos x="connsiteX0" y="connsiteY0"/>
              </a:cxn>
              <a:cxn ang="0">
                <a:pos x="connsiteX1" y="connsiteY1"/>
              </a:cxn>
              <a:cxn ang="0">
                <a:pos x="connsiteX2" y="connsiteY2"/>
              </a:cxn>
              <a:cxn ang="0">
                <a:pos x="connsiteX3" y="connsiteY3"/>
              </a:cxn>
            </a:cxnLst>
            <a:rect l="l" t="t" r="r" b="b"/>
            <a:pathLst>
              <a:path w="8009991" h="2970106">
                <a:moveTo>
                  <a:pt x="1376648" y="0"/>
                </a:moveTo>
                <a:lnTo>
                  <a:pt x="8009991" y="0"/>
                </a:lnTo>
                <a:lnTo>
                  <a:pt x="8009991" y="2970106"/>
                </a:lnTo>
                <a:lnTo>
                  <a:pt x="0" y="2970106"/>
                </a:lnTo>
                <a:close/>
              </a:path>
            </a:pathLst>
          </a:custGeom>
        </p:spPr>
      </p:pic>
      <p:pic>
        <p:nvPicPr>
          <p:cNvPr id="7" name="Slika 6" descr="Slika, ki vsebuje besede oseba, miza, notranji, sedeče&#10;&#10;Opis je samodejno ustvarjen">
            <a:extLst>
              <a:ext uri="{FF2B5EF4-FFF2-40B4-BE49-F238E27FC236}">
                <a16:creationId xmlns:a16="http://schemas.microsoft.com/office/drawing/2014/main" id="{DC3FFF43-D3D2-4B30-BC60-8A9878440CF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420" r="1" b="1071"/>
          <a:stretch/>
        </p:blipFill>
        <p:spPr>
          <a:xfrm>
            <a:off x="1" y="3106464"/>
            <a:ext cx="6209553" cy="3751536"/>
          </a:xfrm>
          <a:custGeom>
            <a:avLst/>
            <a:gdLst>
              <a:gd name="connsiteX0" fmla="*/ 0 w 6209553"/>
              <a:gd name="connsiteY0" fmla="*/ 0 h 3751536"/>
              <a:gd name="connsiteX1" fmla="*/ 5776701 w 6209553"/>
              <a:gd name="connsiteY1" fmla="*/ 0 h 3751536"/>
              <a:gd name="connsiteX2" fmla="*/ 4041567 w 6209553"/>
              <a:gd name="connsiteY2" fmla="*/ 3746529 h 3751536"/>
              <a:gd name="connsiteX3" fmla="*/ 6209553 w 6209553"/>
              <a:gd name="connsiteY3" fmla="*/ 3746529 h 3751536"/>
              <a:gd name="connsiteX4" fmla="*/ 6209553 w 6209553"/>
              <a:gd name="connsiteY4" fmla="*/ 3746530 h 3751536"/>
              <a:gd name="connsiteX5" fmla="*/ 1647632 w 6209553"/>
              <a:gd name="connsiteY5" fmla="*/ 3746530 h 3751536"/>
              <a:gd name="connsiteX6" fmla="*/ 1647632 w 6209553"/>
              <a:gd name="connsiteY6" fmla="*/ 3751536 h 3751536"/>
              <a:gd name="connsiteX7" fmla="*/ 0 w 6209553"/>
              <a:gd name="connsiteY7" fmla="*/ 3751536 h 37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
        <p:nvSpPr>
          <p:cNvPr id="18" name="Pravokotnik 17">
            <a:extLst>
              <a:ext uri="{FF2B5EF4-FFF2-40B4-BE49-F238E27FC236}">
                <a16:creationId xmlns:a16="http://schemas.microsoft.com/office/drawing/2014/main" id="{57092DB9-98B2-4097-96B3-0C4141993E11}"/>
              </a:ext>
            </a:extLst>
          </p:cNvPr>
          <p:cNvSpPr/>
          <p:nvPr/>
        </p:nvSpPr>
        <p:spPr>
          <a:xfrm>
            <a:off x="2023635" y="2797311"/>
            <a:ext cx="8371840" cy="155697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4400" dirty="0"/>
              <a:t>S</a:t>
            </a:r>
            <a:r>
              <a:rPr lang="en-US" sz="4400" dirty="0"/>
              <a:t>tart </a:t>
            </a:r>
            <a:r>
              <a:rPr lang="sl-SI" sz="4400" dirty="0" err="1"/>
              <a:t>of</a:t>
            </a:r>
            <a:r>
              <a:rPr lang="sl-SI" sz="4400" dirty="0"/>
              <a:t> </a:t>
            </a:r>
            <a:r>
              <a:rPr lang="en-US" sz="4400" dirty="0"/>
              <a:t>cooperation of all </a:t>
            </a:r>
            <a:br>
              <a:rPr lang="sl-SI" sz="4400" dirty="0"/>
            </a:br>
            <a:r>
              <a:rPr lang="sl-SI" sz="4400" dirty="0"/>
              <a:t>CC</a:t>
            </a:r>
            <a:r>
              <a:rPr lang="en-US" sz="4400" dirty="0"/>
              <a:t>S stakeholders</a:t>
            </a:r>
          </a:p>
        </p:txBody>
      </p:sp>
    </p:spTree>
    <p:extLst>
      <p:ext uri="{BB962C8B-B14F-4D97-AF65-F5344CB8AC3E}">
        <p14:creationId xmlns:p14="http://schemas.microsoft.com/office/powerpoint/2010/main" val="1698005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892A668B-28A7-4ABE-BD72-3A49E59C3A68}"/>
              </a:ext>
            </a:extLst>
          </p:cNvPr>
          <p:cNvPicPr>
            <a:picLocks noChangeAspect="1"/>
          </p:cNvPicPr>
          <p:nvPr/>
        </p:nvPicPr>
        <p:blipFill rotWithShape="1">
          <a:blip r:embed="rId2">
            <a:extLst>
              <a:ext uri="{28A0092B-C50C-407E-A947-70E740481C1C}">
                <a14:useLocalDpi xmlns:a14="http://schemas.microsoft.com/office/drawing/2010/main" val="0"/>
              </a:ext>
            </a:extLst>
          </a:blip>
          <a:srcRect t="14741" r="1" b="26126"/>
          <a:stretch/>
        </p:blipFill>
        <p:spPr>
          <a:xfrm rot="21480000">
            <a:off x="1137837" y="1003258"/>
            <a:ext cx="9916327" cy="4764396"/>
          </a:xfrm>
          <a:prstGeom prst="rect">
            <a:avLst/>
          </a:prstGeom>
        </p:spPr>
      </p:pic>
    </p:spTree>
    <p:extLst>
      <p:ext uri="{BB962C8B-B14F-4D97-AF65-F5344CB8AC3E}">
        <p14:creationId xmlns:p14="http://schemas.microsoft.com/office/powerpoint/2010/main" val="190721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descr="Slika, ki vsebuje besede notranji&#10;&#10;Opis je samodejno ustvarjen">
            <a:extLst>
              <a:ext uri="{FF2B5EF4-FFF2-40B4-BE49-F238E27FC236}">
                <a16:creationId xmlns:a16="http://schemas.microsoft.com/office/drawing/2014/main" id="{E55D1888-3B08-4B2F-924D-71F8453C8AA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16200000">
            <a:off x="4141820" y="-3680128"/>
            <a:ext cx="3926391" cy="11586519"/>
          </a:xfrm>
          <a:prstGeom prst="rect">
            <a:avLst/>
          </a:prstGeom>
        </p:spPr>
      </p:pic>
      <p:pic>
        <p:nvPicPr>
          <p:cNvPr id="82" name="Slika 81" descr="Slika, ki vsebuje besede strop, notranji, oseba, tla&#10;&#10;Opis je samodejno ustvarjen">
            <a:extLst>
              <a:ext uri="{FF2B5EF4-FFF2-40B4-BE49-F238E27FC236}">
                <a16:creationId xmlns:a16="http://schemas.microsoft.com/office/drawing/2014/main" id="{5744F530-FB6C-442F-B62C-D33803C0FE14}"/>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11755" y="4214178"/>
            <a:ext cx="3447444" cy="2460032"/>
          </a:xfrm>
          <a:prstGeom prst="rect">
            <a:avLst/>
          </a:prstGeom>
        </p:spPr>
      </p:pic>
      <p:pic>
        <p:nvPicPr>
          <p:cNvPr id="83" name="Slika 82" descr="Slika, ki vsebuje besede oseba, skupina, ljudje, stena&#10;&#10;Opis je samodejno ustvarjen">
            <a:extLst>
              <a:ext uri="{FF2B5EF4-FFF2-40B4-BE49-F238E27FC236}">
                <a16:creationId xmlns:a16="http://schemas.microsoft.com/office/drawing/2014/main" id="{4D3AFDFB-E345-4D9D-82CD-96862AB15273}"/>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247561" y="4214178"/>
            <a:ext cx="3632683" cy="2460032"/>
          </a:xfrm>
          <a:prstGeom prst="rect">
            <a:avLst/>
          </a:prstGeom>
        </p:spPr>
      </p:pic>
      <p:pic>
        <p:nvPicPr>
          <p:cNvPr id="85" name="Slika 84" descr="Slika, ki vsebuje besede oseba, notranji, stena, miza&#10;&#10;Opis je samodejno ustvarjen">
            <a:extLst>
              <a:ext uri="{FF2B5EF4-FFF2-40B4-BE49-F238E27FC236}">
                <a16:creationId xmlns:a16="http://schemas.microsoft.com/office/drawing/2014/main" id="{5B97EE85-957F-4310-A3B0-BDCBB0AC2E8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43861" y="4252177"/>
            <a:ext cx="3919039" cy="2422033"/>
          </a:xfrm>
          <a:prstGeom prst="rect">
            <a:avLst/>
          </a:prstGeom>
        </p:spPr>
      </p:pic>
      <p:sp>
        <p:nvSpPr>
          <p:cNvPr id="6" name="Pravokotnik 5">
            <a:extLst>
              <a:ext uri="{FF2B5EF4-FFF2-40B4-BE49-F238E27FC236}">
                <a16:creationId xmlns:a16="http://schemas.microsoft.com/office/drawing/2014/main" id="{EEE5D4FF-9B03-4EE3-86D5-A05A1D210582}"/>
              </a:ext>
            </a:extLst>
          </p:cNvPr>
          <p:cNvSpPr/>
          <p:nvPr/>
        </p:nvSpPr>
        <p:spPr>
          <a:xfrm>
            <a:off x="2939143" y="3102429"/>
            <a:ext cx="6890657" cy="1970313"/>
          </a:xfrm>
          <a:prstGeom prst="rect">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3600" dirty="0"/>
              <a:t>More </a:t>
            </a:r>
            <a:r>
              <a:rPr lang="sl-SI" sz="3600" dirty="0" err="1"/>
              <a:t>than</a:t>
            </a:r>
            <a:r>
              <a:rPr lang="sl-SI" sz="3600" dirty="0"/>
              <a:t> 200 </a:t>
            </a:r>
            <a:r>
              <a:rPr lang="sl-SI" sz="3600" dirty="0" err="1"/>
              <a:t>participants</a:t>
            </a:r>
            <a:endParaRPr lang="sl-SI" sz="3600" dirty="0"/>
          </a:p>
          <a:p>
            <a:pPr algn="ctr"/>
            <a:r>
              <a:rPr lang="sl-SI" sz="3600" dirty="0"/>
              <a:t>9 </a:t>
            </a:r>
            <a:r>
              <a:rPr lang="sl-SI" sz="3600" dirty="0" err="1"/>
              <a:t>startups</a:t>
            </a:r>
            <a:endParaRPr lang="sl-SI" sz="3600" dirty="0"/>
          </a:p>
          <a:p>
            <a:pPr algn="ctr"/>
            <a:r>
              <a:rPr lang="sl-SI" sz="3600" dirty="0"/>
              <a:t>11 </a:t>
            </a:r>
            <a:r>
              <a:rPr lang="sl-SI" sz="3600" dirty="0" err="1"/>
              <a:t>investors</a:t>
            </a:r>
            <a:endParaRPr lang="en-US" sz="3600" dirty="0"/>
          </a:p>
        </p:txBody>
      </p:sp>
    </p:spTree>
    <p:extLst>
      <p:ext uri="{BB962C8B-B14F-4D97-AF65-F5344CB8AC3E}">
        <p14:creationId xmlns:p14="http://schemas.microsoft.com/office/powerpoint/2010/main" val="3425862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989"/>
          <a:ext cx="9144000" cy="6866989"/>
          <a:chOff x="0" y="8989"/>
          <a:chExt cx="9144000" cy="6866989"/>
        </a:xfrm>
      </p:grpSpPr>
      <p:pic>
        <p:nvPicPr>
          <p:cNvPr id="2" name="Slide"/>
          <p:cNvPicPr>
            <a:picLocks noChangeAspect="1"/>
          </p:cNvPicPr>
          <p:nvPr/>
        </p:nvPicPr>
        <p:blipFill>
          <a:blip r:embed="rId2"/>
          <a:stretch>
            <a:fillRect/>
          </a:stretch>
        </p:blipFill>
        <p:spPr>
          <a:xfrm>
            <a:off x="1524000" y="8989"/>
            <a:ext cx="9144000"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Slika 8" descr="Slika, ki vsebuje besede stavba, cesta, zunanje, ulica&#10;&#10;Opis je samodejno ustvarjen">
            <a:extLst>
              <a:ext uri="{FF2B5EF4-FFF2-40B4-BE49-F238E27FC236}">
                <a16:creationId xmlns:a16="http://schemas.microsoft.com/office/drawing/2014/main" id="{A939C339-F396-4361-966E-A43D0C925CDD}"/>
              </a:ext>
            </a:extLst>
          </p:cNvPr>
          <p:cNvPicPr>
            <a:picLocks noChangeAspect="1"/>
          </p:cNvPicPr>
          <p:nvPr/>
        </p:nvPicPr>
        <p:blipFill rotWithShape="1">
          <a:blip r:embed="rId2">
            <a:extLst>
              <a:ext uri="{28A0092B-C50C-407E-A947-70E740481C1C}">
                <a14:useLocalDpi xmlns:a14="http://schemas.microsoft.com/office/drawing/2010/main" val="0"/>
              </a:ext>
            </a:extLst>
          </a:blip>
          <a:srcRect t="14790" r="-3" b="-3"/>
          <a:stretch/>
        </p:blipFill>
        <p:spPr>
          <a:xfrm>
            <a:off x="5622233" y="10"/>
            <a:ext cx="6569769" cy="3750724"/>
          </a:xfrm>
          <a:custGeom>
            <a:avLst/>
            <a:gdLst>
              <a:gd name="connsiteX0" fmla="*/ 1738471 w 6569769"/>
              <a:gd name="connsiteY0" fmla="*/ 0 h 3750734"/>
              <a:gd name="connsiteX1" fmla="*/ 6569769 w 6569769"/>
              <a:gd name="connsiteY1" fmla="*/ 0 h 3750734"/>
              <a:gd name="connsiteX2" fmla="*/ 6569769 w 6569769"/>
              <a:gd name="connsiteY2" fmla="*/ 3750734 h 3750734"/>
              <a:gd name="connsiteX3" fmla="*/ 0 w 6569769"/>
              <a:gd name="connsiteY3" fmla="*/ 3750734 h 3750734"/>
            </a:gdLst>
            <a:ahLst/>
            <a:cxnLst>
              <a:cxn ang="0">
                <a:pos x="connsiteX0" y="connsiteY0"/>
              </a:cxn>
              <a:cxn ang="0">
                <a:pos x="connsiteX1" y="connsiteY1"/>
              </a:cxn>
              <a:cxn ang="0">
                <a:pos x="connsiteX2" y="connsiteY2"/>
              </a:cxn>
              <a:cxn ang="0">
                <a:pos x="connsiteX3" y="connsiteY3"/>
              </a:cxn>
            </a:cxnLst>
            <a:rect l="l" t="t" r="r" b="b"/>
            <a:pathLst>
              <a:path w="6569769" h="3750734">
                <a:moveTo>
                  <a:pt x="1738471" y="0"/>
                </a:moveTo>
                <a:lnTo>
                  <a:pt x="6569769" y="0"/>
                </a:lnTo>
                <a:lnTo>
                  <a:pt x="6569769" y="3750734"/>
                </a:lnTo>
                <a:lnTo>
                  <a:pt x="0" y="3750734"/>
                </a:lnTo>
                <a:close/>
              </a:path>
            </a:pathLst>
          </a:custGeom>
        </p:spPr>
      </p:pic>
      <p:pic>
        <p:nvPicPr>
          <p:cNvPr id="5" name="Slika 4" descr="Slika, ki vsebuje besede oseba, miza, sedeče, ljudje&#10;&#10;Opis je samodejno ustvarjen">
            <a:extLst>
              <a:ext uri="{FF2B5EF4-FFF2-40B4-BE49-F238E27FC236}">
                <a16:creationId xmlns:a16="http://schemas.microsoft.com/office/drawing/2014/main" id="{861521BD-C7A4-457A-90A0-C994906A5487}"/>
              </a:ext>
            </a:extLst>
          </p:cNvPr>
          <p:cNvPicPr>
            <a:picLocks noChangeAspect="1"/>
          </p:cNvPicPr>
          <p:nvPr/>
        </p:nvPicPr>
        <p:blipFill rotWithShape="1">
          <a:blip r:embed="rId3">
            <a:extLst>
              <a:ext uri="{28A0092B-C50C-407E-A947-70E740481C1C}">
                <a14:useLocalDpi xmlns:a14="http://schemas.microsoft.com/office/drawing/2010/main" val="0"/>
              </a:ext>
            </a:extLst>
          </a:blip>
          <a:srcRect t="27688" b="16553"/>
          <a:stretch/>
        </p:blipFill>
        <p:spPr>
          <a:xfrm>
            <a:off x="4182011" y="3887894"/>
            <a:ext cx="8009991" cy="2970106"/>
          </a:xfrm>
          <a:custGeom>
            <a:avLst/>
            <a:gdLst>
              <a:gd name="connsiteX0" fmla="*/ 1376648 w 8009991"/>
              <a:gd name="connsiteY0" fmla="*/ 0 h 2970106"/>
              <a:gd name="connsiteX1" fmla="*/ 8009991 w 8009991"/>
              <a:gd name="connsiteY1" fmla="*/ 0 h 2970106"/>
              <a:gd name="connsiteX2" fmla="*/ 8009991 w 8009991"/>
              <a:gd name="connsiteY2" fmla="*/ 2970106 h 2970106"/>
              <a:gd name="connsiteX3" fmla="*/ 0 w 8009991"/>
              <a:gd name="connsiteY3" fmla="*/ 2970106 h 2970106"/>
            </a:gdLst>
            <a:ahLst/>
            <a:cxnLst>
              <a:cxn ang="0">
                <a:pos x="connsiteX0" y="connsiteY0"/>
              </a:cxn>
              <a:cxn ang="0">
                <a:pos x="connsiteX1" y="connsiteY1"/>
              </a:cxn>
              <a:cxn ang="0">
                <a:pos x="connsiteX2" y="connsiteY2"/>
              </a:cxn>
              <a:cxn ang="0">
                <a:pos x="connsiteX3" y="connsiteY3"/>
              </a:cxn>
            </a:cxnLst>
            <a:rect l="l" t="t" r="r" b="b"/>
            <a:pathLst>
              <a:path w="8009991" h="2970106">
                <a:moveTo>
                  <a:pt x="1376648" y="0"/>
                </a:moveTo>
                <a:lnTo>
                  <a:pt x="8009991" y="0"/>
                </a:lnTo>
                <a:lnTo>
                  <a:pt x="8009991" y="2970106"/>
                </a:lnTo>
                <a:lnTo>
                  <a:pt x="0" y="2970106"/>
                </a:lnTo>
                <a:close/>
              </a:path>
            </a:pathLst>
          </a:custGeom>
        </p:spPr>
      </p:pic>
      <p:pic>
        <p:nvPicPr>
          <p:cNvPr id="7" name="Slika 6" descr="Slika, ki vsebuje besede oseba, notranji, ženska, prenosnik&#10;&#10;Opis je samodejno ustvarjen">
            <a:extLst>
              <a:ext uri="{FF2B5EF4-FFF2-40B4-BE49-F238E27FC236}">
                <a16:creationId xmlns:a16="http://schemas.microsoft.com/office/drawing/2014/main" id="{2DA6657A-DE6E-45A3-936B-509C78B4BDF9}"/>
              </a:ext>
            </a:extLst>
          </p:cNvPr>
          <p:cNvPicPr>
            <a:picLocks noChangeAspect="1"/>
          </p:cNvPicPr>
          <p:nvPr/>
        </p:nvPicPr>
        <p:blipFill rotWithShape="1">
          <a:blip r:embed="rId4">
            <a:extLst>
              <a:ext uri="{28A0092B-C50C-407E-A947-70E740481C1C}">
                <a14:useLocalDpi xmlns:a14="http://schemas.microsoft.com/office/drawing/2010/main" val="0"/>
              </a:ext>
            </a:extLst>
          </a:blip>
          <a:srcRect t="3370" r="-2" b="35618"/>
          <a:stretch/>
        </p:blipFill>
        <p:spPr>
          <a:xfrm>
            <a:off x="20" y="10"/>
            <a:ext cx="7503091" cy="6857990"/>
          </a:xfrm>
          <a:custGeom>
            <a:avLst/>
            <a:gdLst>
              <a:gd name="connsiteX0" fmla="*/ 0 w 7503111"/>
              <a:gd name="connsiteY0" fmla="*/ 0 h 6858000"/>
              <a:gd name="connsiteX1" fmla="*/ 677334 w 7503111"/>
              <a:gd name="connsiteY1" fmla="*/ 0 h 6858000"/>
              <a:gd name="connsiteX2" fmla="*/ 1168036 w 7503111"/>
              <a:gd name="connsiteY2" fmla="*/ 0 h 6858000"/>
              <a:gd name="connsiteX3" fmla="*/ 1205499 w 7503111"/>
              <a:gd name="connsiteY3" fmla="*/ 0 h 6858000"/>
              <a:gd name="connsiteX4" fmla="*/ 1647632 w 7503111"/>
              <a:gd name="connsiteY4" fmla="*/ 0 h 6858000"/>
              <a:gd name="connsiteX5" fmla="*/ 7215401 w 7503111"/>
              <a:gd name="connsiteY5" fmla="*/ 0 h 6858000"/>
              <a:gd name="connsiteX6" fmla="*/ 4041567 w 7503111"/>
              <a:gd name="connsiteY6" fmla="*/ 6852993 h 6858000"/>
              <a:gd name="connsiteX7" fmla="*/ 7503111 w 7503111"/>
              <a:gd name="connsiteY7" fmla="*/ 6852993 h 6858000"/>
              <a:gd name="connsiteX8" fmla="*/ 7503111 w 7503111"/>
              <a:gd name="connsiteY8" fmla="*/ 6852994 h 6858000"/>
              <a:gd name="connsiteX9" fmla="*/ 1647632 w 7503111"/>
              <a:gd name="connsiteY9" fmla="*/ 6852994 h 6858000"/>
              <a:gd name="connsiteX10" fmla="*/ 1647632 w 7503111"/>
              <a:gd name="connsiteY10" fmla="*/ 6858000 h 6858000"/>
              <a:gd name="connsiteX11" fmla="*/ 0 w 750311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
        <p:nvSpPr>
          <p:cNvPr id="11" name="Pravokotnik 10">
            <a:extLst>
              <a:ext uri="{FF2B5EF4-FFF2-40B4-BE49-F238E27FC236}">
                <a16:creationId xmlns:a16="http://schemas.microsoft.com/office/drawing/2014/main" id="{9C890EA8-2805-4966-A396-AE96AC7140EA}"/>
              </a:ext>
            </a:extLst>
          </p:cNvPr>
          <p:cNvSpPr/>
          <p:nvPr/>
        </p:nvSpPr>
        <p:spPr>
          <a:xfrm>
            <a:off x="728336" y="4206702"/>
            <a:ext cx="6907349" cy="1166245"/>
          </a:xfrm>
          <a:prstGeom prst="rect">
            <a:avLst/>
          </a:prstGeom>
          <a:solidFill>
            <a:srgbClr val="7CC343"/>
          </a:solidFill>
          <a:ln>
            <a:solidFill>
              <a:srgbClr val="7CC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6000" dirty="0" err="1"/>
              <a:t>Living</a:t>
            </a:r>
            <a:r>
              <a:rPr lang="sl-SI" sz="6000" dirty="0"/>
              <a:t> </a:t>
            </a:r>
            <a:r>
              <a:rPr lang="sl-SI" sz="6000" dirty="0" err="1"/>
              <a:t>lab</a:t>
            </a:r>
            <a:endParaRPr lang="en-US" sz="6000" dirty="0"/>
          </a:p>
        </p:txBody>
      </p:sp>
    </p:spTree>
    <p:extLst>
      <p:ext uri="{BB962C8B-B14F-4D97-AF65-F5344CB8AC3E}">
        <p14:creationId xmlns:p14="http://schemas.microsoft.com/office/powerpoint/2010/main" val="2900791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descr="H:\MOBILITY\izbor_final\delavnica\New Folder\DSCF1153.jpg">
            <a:extLst>
              <a:ext uri="{FF2B5EF4-FFF2-40B4-BE49-F238E27FC236}">
                <a16:creationId xmlns:a16="http://schemas.microsoft.com/office/drawing/2014/main" id="{4AF730E9-E001-44DA-A519-9DE5AD611A52}"/>
              </a:ext>
            </a:extLst>
          </p:cNvPr>
          <p:cNvPicPr/>
          <p:nvPr/>
        </p:nvPicPr>
        <p:blipFill rotWithShape="1">
          <a:blip r:embed="rId2" cstate="print"/>
          <a:srcRect t="7547" b="7547"/>
          <a:stretch/>
        </p:blipFill>
        <p:spPr bwMode="auto">
          <a:xfrm>
            <a:off x="20" y="10"/>
            <a:ext cx="12191980" cy="6857990"/>
          </a:xfrm>
          <a:prstGeom prst="rect">
            <a:avLst/>
          </a:prstGeom>
          <a:noFill/>
        </p:spPr>
      </p:pic>
      <p:pic>
        <p:nvPicPr>
          <p:cNvPr id="4" name="Slika 3" descr="H:\MOBILITY\izbor_final\delavnica\New Folder\DSCF1070.jpg">
            <a:extLst>
              <a:ext uri="{FF2B5EF4-FFF2-40B4-BE49-F238E27FC236}">
                <a16:creationId xmlns:a16="http://schemas.microsoft.com/office/drawing/2014/main" id="{3470E909-0F1C-4F04-BD45-09A90024EBED}"/>
              </a:ext>
            </a:extLst>
          </p:cNvPr>
          <p:cNvPicPr/>
          <p:nvPr/>
        </p:nvPicPr>
        <p:blipFill rotWithShape="1">
          <a:blip r:embed="rId3" cstate="print"/>
          <a:srcRect l="10121" r="21226"/>
          <a:stretch/>
        </p:blipFill>
        <p:spPr bwMode="auto">
          <a:xfrm>
            <a:off x="5063089" y="1"/>
            <a:ext cx="7128913" cy="6853457"/>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a:noFill/>
        </p:spPr>
      </p:pic>
      <p:sp>
        <p:nvSpPr>
          <p:cNvPr id="6" name="Pravokotnik 5">
            <a:extLst>
              <a:ext uri="{FF2B5EF4-FFF2-40B4-BE49-F238E27FC236}">
                <a16:creationId xmlns:a16="http://schemas.microsoft.com/office/drawing/2014/main" id="{C23A9787-F20B-45C8-9CD6-363E9E057FF4}"/>
              </a:ext>
            </a:extLst>
          </p:cNvPr>
          <p:cNvSpPr/>
          <p:nvPr/>
        </p:nvSpPr>
        <p:spPr>
          <a:xfrm>
            <a:off x="1910080" y="4809958"/>
            <a:ext cx="8371840" cy="1117600"/>
          </a:xfrm>
          <a:prstGeom prst="rect">
            <a:avLst/>
          </a:prstGeom>
          <a:solidFill>
            <a:srgbClr val="7CC343"/>
          </a:solidFill>
          <a:ln>
            <a:solidFill>
              <a:srgbClr val="7CC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4400" dirty="0" err="1"/>
              <a:t>development</a:t>
            </a:r>
            <a:r>
              <a:rPr lang="sl-SI" sz="4400" dirty="0"/>
              <a:t> </a:t>
            </a:r>
            <a:r>
              <a:rPr lang="sl-SI" sz="4400" dirty="0" err="1"/>
              <a:t>of</a:t>
            </a:r>
            <a:r>
              <a:rPr lang="sl-SI" sz="4400" dirty="0"/>
              <a:t> </a:t>
            </a:r>
            <a:r>
              <a:rPr lang="sl-SI" sz="4400" dirty="0" err="1"/>
              <a:t>ideas</a:t>
            </a:r>
            <a:r>
              <a:rPr lang="sl-SI" sz="4400" dirty="0"/>
              <a:t> </a:t>
            </a:r>
            <a:r>
              <a:rPr lang="sl-SI" sz="4400" dirty="0" err="1"/>
              <a:t>and</a:t>
            </a:r>
            <a:r>
              <a:rPr lang="sl-SI" sz="4400" dirty="0"/>
              <a:t> </a:t>
            </a:r>
            <a:r>
              <a:rPr lang="sl-SI" sz="4400" dirty="0" err="1"/>
              <a:t>tools</a:t>
            </a:r>
            <a:endParaRPr lang="en-US" sz="4400" dirty="0"/>
          </a:p>
        </p:txBody>
      </p:sp>
    </p:spTree>
    <p:extLst>
      <p:ext uri="{BB962C8B-B14F-4D97-AF65-F5344CB8AC3E}">
        <p14:creationId xmlns:p14="http://schemas.microsoft.com/office/powerpoint/2010/main" val="2934040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lika 9" descr="H:\MOBILITY\izbor_final\zaključna prireditev\New Folder\DSCF1732.jpg">
            <a:extLst>
              <a:ext uri="{FF2B5EF4-FFF2-40B4-BE49-F238E27FC236}">
                <a16:creationId xmlns:a16="http://schemas.microsoft.com/office/drawing/2014/main" id="{F347A4ED-2EC1-4A2F-B5A9-59FEC69C0506}"/>
              </a:ext>
            </a:extLst>
          </p:cNvPr>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l="39709" r="11367" b="1"/>
          <a:stretch/>
        </p:blipFill>
        <p:spPr bwMode="auto">
          <a:xfrm>
            <a:off x="8103618" y="321731"/>
            <a:ext cx="3822925" cy="6238642"/>
          </a:xfrm>
          <a:prstGeom prst="rect">
            <a:avLst/>
          </a:prstGeom>
          <a:noFill/>
        </p:spPr>
      </p:pic>
      <p:pic>
        <p:nvPicPr>
          <p:cNvPr id="6" name="Slika 5" descr="H:\MOBILITY\izbor_final\zaključna prireditev\New Folder\DSCF1836.jpg">
            <a:extLst>
              <a:ext uri="{FF2B5EF4-FFF2-40B4-BE49-F238E27FC236}">
                <a16:creationId xmlns:a16="http://schemas.microsoft.com/office/drawing/2014/main" id="{05BF0CF3-87A0-4138-A5D8-9F7559C7DF75}"/>
              </a:ext>
            </a:extLst>
          </p:cNvPr>
          <p:cNvPicPr/>
          <p:nvPr/>
        </p:nvPicPr>
        <p:blipFill rotWithShape="1">
          <a:blip r:embed="rId4" cstate="print"/>
          <a:srcRect l="17510" r="41736"/>
          <a:stretch/>
        </p:blipFill>
        <p:spPr bwMode="auto">
          <a:xfrm>
            <a:off x="4184538" y="321732"/>
            <a:ext cx="3822924" cy="6214533"/>
          </a:xfrm>
          <a:prstGeom prst="rect">
            <a:avLst/>
          </a:prstGeom>
          <a:noFill/>
        </p:spPr>
      </p:pic>
      <p:pic>
        <p:nvPicPr>
          <p:cNvPr id="5" name="Slika 4" descr="H:\MOBILITY\izbor_final\zaključna prireditev\New Folder\DSCF1885.jpg">
            <a:extLst>
              <a:ext uri="{FF2B5EF4-FFF2-40B4-BE49-F238E27FC236}">
                <a16:creationId xmlns:a16="http://schemas.microsoft.com/office/drawing/2014/main" id="{56362BCF-F5FC-4FCB-A625-F38EA1E04506}"/>
              </a:ext>
            </a:extLst>
          </p:cNvPr>
          <p:cNvPicPr/>
          <p:nvPr/>
        </p:nvPicPr>
        <p:blipFill rotWithShape="1">
          <a:blip r:embed="rId5"/>
          <a:srcRect l="4541" r="4270" b="-2"/>
          <a:stretch/>
        </p:blipFill>
        <p:spPr bwMode="auto">
          <a:xfrm>
            <a:off x="305787" y="321731"/>
            <a:ext cx="3782595" cy="6214533"/>
          </a:xfrm>
          <a:prstGeom prst="rect">
            <a:avLst/>
          </a:prstGeom>
          <a:noFill/>
        </p:spPr>
      </p:pic>
      <p:sp>
        <p:nvSpPr>
          <p:cNvPr id="7" name="Pravokotnik 6">
            <a:extLst>
              <a:ext uri="{FF2B5EF4-FFF2-40B4-BE49-F238E27FC236}">
                <a16:creationId xmlns:a16="http://schemas.microsoft.com/office/drawing/2014/main" id="{1122C989-3EBE-474D-90EF-63BFC9F092DB}"/>
              </a:ext>
            </a:extLst>
          </p:cNvPr>
          <p:cNvSpPr/>
          <p:nvPr/>
        </p:nvSpPr>
        <p:spPr>
          <a:xfrm>
            <a:off x="1910080" y="3956518"/>
            <a:ext cx="8371840" cy="889802"/>
          </a:xfrm>
          <a:prstGeom prst="rect">
            <a:avLst/>
          </a:prstGeom>
          <a:solidFill>
            <a:srgbClr val="7CC343"/>
          </a:solidFill>
          <a:ln>
            <a:solidFill>
              <a:srgbClr val="7CC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4800" dirty="0" err="1"/>
              <a:t>Bootcamp</a:t>
            </a:r>
            <a:r>
              <a:rPr lang="sl-SI" sz="4800" dirty="0"/>
              <a:t> - </a:t>
            </a:r>
            <a:r>
              <a:rPr lang="sl-SI" sz="4800" dirty="0" err="1"/>
              <a:t>Pithing</a:t>
            </a:r>
            <a:r>
              <a:rPr lang="sl-SI" sz="4800" dirty="0"/>
              <a:t> </a:t>
            </a:r>
            <a:r>
              <a:rPr lang="sl-SI" sz="4800" dirty="0" err="1"/>
              <a:t>event</a:t>
            </a:r>
            <a:endParaRPr lang="en-US" sz="4800" dirty="0"/>
          </a:p>
        </p:txBody>
      </p:sp>
    </p:spTree>
    <p:extLst>
      <p:ext uri="{BB962C8B-B14F-4D97-AF65-F5344CB8AC3E}">
        <p14:creationId xmlns:p14="http://schemas.microsoft.com/office/powerpoint/2010/main" val="1467227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989"/>
          <a:ext cx="9144000" cy="6866989"/>
          <a:chOff x="0" y="8989"/>
          <a:chExt cx="9144000" cy="6866989"/>
        </a:xfrm>
      </p:grpSpPr>
      <p:pic>
        <p:nvPicPr>
          <p:cNvPr id="2" name="Slide"/>
          <p:cNvPicPr>
            <a:picLocks noChangeAspect="1"/>
          </p:cNvPicPr>
          <p:nvPr/>
        </p:nvPicPr>
        <p:blipFill>
          <a:blip r:embed="rId2"/>
          <a:stretch>
            <a:fillRect/>
          </a:stretch>
        </p:blipFill>
        <p:spPr>
          <a:xfrm>
            <a:off x="1524000" y="8989"/>
            <a:ext cx="9144000" cy="6858000"/>
          </a:xfrm>
          <a:prstGeom prst="rect">
            <a:avLst/>
          </a:prstGeom>
        </p:spPr>
      </p:pic>
      <p:sp>
        <p:nvSpPr>
          <p:cNvPr id="3" name="Pravokotnik 2">
            <a:extLst>
              <a:ext uri="{FF2B5EF4-FFF2-40B4-BE49-F238E27FC236}">
                <a16:creationId xmlns:a16="http://schemas.microsoft.com/office/drawing/2014/main" id="{CB527A50-1F6B-4B82-B899-2B990A7DA082}"/>
              </a:ext>
            </a:extLst>
          </p:cNvPr>
          <p:cNvSpPr/>
          <p:nvPr/>
        </p:nvSpPr>
        <p:spPr>
          <a:xfrm>
            <a:off x="5985691" y="1767839"/>
            <a:ext cx="4592320" cy="3990704"/>
          </a:xfrm>
          <a:prstGeom prst="rect">
            <a:avLst/>
          </a:prstGeom>
          <a:solidFill>
            <a:srgbClr val="CAD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Centre for Creativity (</a:t>
            </a:r>
            <a:r>
              <a:rPr lang="en-US" sz="2000" b="1" dirty="0" err="1">
                <a:solidFill>
                  <a:schemeClr val="tx1"/>
                </a:solidFill>
              </a:rPr>
              <a:t>CzK</a:t>
            </a:r>
            <a:r>
              <a:rPr lang="en-US" sz="2000" b="1" dirty="0">
                <a:solidFill>
                  <a:schemeClr val="tx1"/>
                </a:solidFill>
              </a:rPr>
              <a:t>) is an interdisciplinary platform that connects, promotes, presents and supports the activities and development of Slovenia’s cultural and creative sector (CCS). </a:t>
            </a:r>
            <a:br>
              <a:rPr lang="sl-SI" sz="2000" b="1" dirty="0">
                <a:solidFill>
                  <a:schemeClr val="tx1"/>
                </a:solidFill>
              </a:rPr>
            </a:br>
            <a:br>
              <a:rPr lang="sl-SI" sz="2000" b="1" dirty="0">
                <a:solidFill>
                  <a:schemeClr val="tx1"/>
                </a:solidFill>
              </a:rPr>
            </a:br>
            <a:r>
              <a:rPr lang="en-US" sz="2000" b="1" dirty="0">
                <a:solidFill>
                  <a:schemeClr val="tx1"/>
                </a:solidFill>
              </a:rPr>
              <a:t>With its </a:t>
            </a:r>
            <a:r>
              <a:rPr lang="en-US" sz="2000" b="1" dirty="0" err="1">
                <a:solidFill>
                  <a:schemeClr val="tx1"/>
                </a:solidFill>
              </a:rPr>
              <a:t>programmes</a:t>
            </a:r>
            <a:r>
              <a:rPr lang="en-US" sz="2000" b="1" dirty="0">
                <a:solidFill>
                  <a:schemeClr val="tx1"/>
                </a:solidFill>
              </a:rPr>
              <a:t>, the Centre works to develop the potentials of the sector’s social and economic value and its autonomy while forging stronger ties between the CCS and the business, science, education and other sectors.</a:t>
            </a:r>
            <a:endParaRPr lang="sl-SI" sz="2000" b="1" dirty="0">
              <a:solidFill>
                <a:schemeClr val="tx1"/>
              </a:solidFill>
            </a:endParaRPr>
          </a:p>
        </p:txBody>
      </p:sp>
      <p:sp>
        <p:nvSpPr>
          <p:cNvPr id="4" name="Pravokotnik 3">
            <a:extLst>
              <a:ext uri="{FF2B5EF4-FFF2-40B4-BE49-F238E27FC236}">
                <a16:creationId xmlns:a16="http://schemas.microsoft.com/office/drawing/2014/main" id="{3D4F3F6D-397B-44B3-910C-BCC424BABA71}"/>
              </a:ext>
            </a:extLst>
          </p:cNvPr>
          <p:cNvSpPr/>
          <p:nvPr/>
        </p:nvSpPr>
        <p:spPr>
          <a:xfrm>
            <a:off x="6075680" y="255955"/>
            <a:ext cx="4592320" cy="1950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Centre for Creativity</a:t>
            </a:r>
            <a:endParaRPr lang="sl-SI" sz="4000" b="1" dirty="0">
              <a:solidFill>
                <a:schemeClr val="tx1"/>
              </a:solidFill>
            </a:endParaRPr>
          </a:p>
        </p:txBody>
      </p:sp>
      <p:sp>
        <p:nvSpPr>
          <p:cNvPr id="5" name="Pravokotnik 4">
            <a:extLst>
              <a:ext uri="{FF2B5EF4-FFF2-40B4-BE49-F238E27FC236}">
                <a16:creationId xmlns:a16="http://schemas.microsoft.com/office/drawing/2014/main" id="{0CA2BB75-FD46-4B64-AF34-6339D8C04289}"/>
              </a:ext>
            </a:extLst>
          </p:cNvPr>
          <p:cNvSpPr/>
          <p:nvPr/>
        </p:nvSpPr>
        <p:spPr>
          <a:xfrm>
            <a:off x="5083629" y="2318657"/>
            <a:ext cx="1012371" cy="1632857"/>
          </a:xfrm>
          <a:prstGeom prst="rect">
            <a:avLst/>
          </a:prstGeom>
          <a:solidFill>
            <a:srgbClr val="CAD1D8"/>
          </a:solidFill>
          <a:ln>
            <a:solidFill>
              <a:srgbClr val="CAD1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31602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8454541A46D3E74D9801624A9C0D1CDD" ma:contentTypeVersion="10" ma:contentTypeDescription="Creare un nuovo documento." ma:contentTypeScope="" ma:versionID="3129170c9bc8ba254425eb015fbee613">
  <xsd:schema xmlns:xsd="http://www.w3.org/2001/XMLSchema" xmlns:xs="http://www.w3.org/2001/XMLSchema" xmlns:p="http://schemas.microsoft.com/office/2006/metadata/properties" xmlns:ns2="e7a0db27-10ea-4bee-a55b-557cf25feab1" xmlns:ns3="be288cff-a629-415c-be04-0c1885cb9aea" targetNamespace="http://schemas.microsoft.com/office/2006/metadata/properties" ma:root="true" ma:fieldsID="e70267ca914d3a1501316aaa8116d091" ns2:_="" ns3:_="">
    <xsd:import namespace="e7a0db27-10ea-4bee-a55b-557cf25feab1"/>
    <xsd:import namespace="be288cff-a629-415c-be04-0c1885cb9ae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a0db27-10ea-4bee-a55b-557cf25feab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288cff-a629-415c-be04-0c1885cb9aea" elementFormDefault="qualified">
    <xsd:import namespace="http://schemas.microsoft.com/office/2006/documentManagement/types"/>
    <xsd:import namespace="http://schemas.microsoft.com/office/infopath/2007/PartnerControls"/>
    <xsd:element name="SharedWithUsers" ma:index="14"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ondiviso con dettagl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3F60483-6A73-45DC-BEC4-A55D0DC65B46}"/>
</file>

<file path=customXml/itemProps2.xml><?xml version="1.0" encoding="utf-8"?>
<ds:datastoreItem xmlns:ds="http://schemas.openxmlformats.org/officeDocument/2006/customXml" ds:itemID="{7E01DAB3-21EA-4891-8CB0-E74510FFCA37}">
  <ds:schemaRefs>
    <ds:schemaRef ds:uri="http://schemas.microsoft.com/sharepoint/v3/contenttype/forms"/>
  </ds:schemaRefs>
</ds:datastoreItem>
</file>

<file path=customXml/itemProps3.xml><?xml version="1.0" encoding="utf-8"?>
<ds:datastoreItem xmlns:ds="http://schemas.openxmlformats.org/officeDocument/2006/customXml" ds:itemID="{A27B8663-A80E-4981-A7A3-9DDF6324DC25}">
  <ds:schemaRefs>
    <ds:schemaRef ds:uri="http://schemas.microsoft.com/office/2006/documentManagement/types"/>
    <ds:schemaRef ds:uri="be288cff-a629-415c-be04-0c1885cb9aea"/>
    <ds:schemaRef ds:uri="http://purl.org/dc/elements/1.1/"/>
    <ds:schemaRef ds:uri="http://schemas.openxmlformats.org/package/2006/metadata/core-properties"/>
    <ds:schemaRef ds:uri="http://purl.org/dc/dcmitype/"/>
    <ds:schemaRef ds:uri="http://schemas.microsoft.com/office/infopath/2007/PartnerControls"/>
    <ds:schemaRef ds:uri="e7a0db27-10ea-4bee-a55b-557cf25feab1"/>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45</TotalTime>
  <Words>334</Words>
  <Application>Microsoft Office PowerPoint</Application>
  <PresentationFormat>Širokozaslonsko</PresentationFormat>
  <Paragraphs>50</Paragraphs>
  <Slides>14</Slides>
  <Notes>2</Notes>
  <HiddenSlides>0</HiddenSlides>
  <MMClips>0</MMClips>
  <ScaleCrop>false</ScaleCrop>
  <HeadingPairs>
    <vt:vector size="6" baseType="variant">
      <vt:variant>
        <vt:lpstr>Uporabljene pisave</vt:lpstr>
      </vt:variant>
      <vt:variant>
        <vt:i4>6</vt:i4>
      </vt:variant>
      <vt:variant>
        <vt:lpstr>Tema</vt:lpstr>
      </vt:variant>
      <vt:variant>
        <vt:i4>1</vt:i4>
      </vt:variant>
      <vt:variant>
        <vt:lpstr>Naslovi diapozitivov</vt:lpstr>
      </vt:variant>
      <vt:variant>
        <vt:i4>14</vt:i4>
      </vt:variant>
    </vt:vector>
  </HeadingPairs>
  <TitlesOfParts>
    <vt:vector size="21" baseType="lpstr">
      <vt:lpstr>Agency FB</vt:lpstr>
      <vt:lpstr>Arial</vt:lpstr>
      <vt:lpstr>Calibri</vt:lpstr>
      <vt:lpstr>Calibri Light</vt:lpstr>
      <vt:lpstr>FreeSerif</vt:lpstr>
      <vt:lpstr>Montserrat</vt:lpstr>
      <vt:lpstr>Thème Office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Aleš Pevc</dc:creator>
  <cp:lastModifiedBy>Aleš Pevc</cp:lastModifiedBy>
  <cp:revision>5</cp:revision>
  <dcterms:created xsi:type="dcterms:W3CDTF">2019-09-25T21:21:57Z</dcterms:created>
  <dcterms:modified xsi:type="dcterms:W3CDTF">2019-09-26T04:24:42Z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0x0101008454541A46D3E74D9801624A9C0D1CDD</vt:lpwstr>
  </property>
</Properties>
</file>