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6.xml" ContentType="application/vnd.openxmlformats-officedocument.presentationml.slide+xml"/>
  <Override PartName="/ppt/slides/slide4.xml" ContentType="application/vnd.openxmlformats-officedocument.presentationml.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4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85" r:id="rId2"/>
    <p:sldId id="328" r:id="rId3"/>
    <p:sldId id="286" r:id="rId4"/>
    <p:sldId id="350" r:id="rId5"/>
    <p:sldId id="351" r:id="rId6"/>
    <p:sldId id="317" r:id="rId7"/>
  </p:sldIdLst>
  <p:sldSz cx="12192000" cy="6858000"/>
  <p:notesSz cx="6724650" cy="987425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IORDANO Julie" initials="GJ" lastIdx="1" clrIdx="0">
    <p:extLst/>
  </p:cmAuthor>
  <p:cmAuthor id="2" name="Paola Pinto" initials="PaPinto" lastIdx="1" clrIdx="1">
    <p:extLst/>
  </p:cmAuthor>
  <p:cmAuthor id="3" name="Maria Giovanna MGL. Lecce" initials="MGML" lastIdx="2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4F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Style moyen 4 - Accentuation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E8034E78-7F5D-4C2E-B375-FC64B27BC917}" styleName="Style foncé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Style foncé 1 - Accentuation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2838BEF-8BB2-4498-84A7-C5851F593DF1}" styleName="Style moyen 4 - Accentuation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215" autoAdjust="0"/>
    <p:restoredTop sz="85248" autoAdjust="0"/>
  </p:normalViewPr>
  <p:slideViewPr>
    <p:cSldViewPr snapToGrid="0">
      <p:cViewPr>
        <p:scale>
          <a:sx n="66" d="100"/>
          <a:sy n="66" d="100"/>
        </p:scale>
        <p:origin x="-2586" y="-8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0" d="100"/>
          <a:sy n="80" d="100"/>
        </p:scale>
        <p:origin x="2424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17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1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4015" cy="495428"/>
          </a:xfrm>
          <a:prstGeom prst="rect">
            <a:avLst/>
          </a:prstGeom>
        </p:spPr>
        <p:txBody>
          <a:bodyPr vert="horz" lIns="90742" tIns="45370" rIns="90742" bIns="4537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09079" y="0"/>
            <a:ext cx="2914015" cy="495428"/>
          </a:xfrm>
          <a:prstGeom prst="rect">
            <a:avLst/>
          </a:prstGeom>
        </p:spPr>
        <p:txBody>
          <a:bodyPr vert="horz" lIns="90742" tIns="45370" rIns="90742" bIns="45370" rtlCol="0"/>
          <a:lstStyle>
            <a:lvl1pPr algn="r">
              <a:defRPr sz="1200"/>
            </a:lvl1pPr>
          </a:lstStyle>
          <a:p>
            <a:fld id="{047D7DFB-E95B-47BA-A3C7-7D0AC89E7EA7}" type="datetimeFigureOut">
              <a:rPr lang="fr-FR" smtClean="0"/>
              <a:pPr/>
              <a:t>20/09/2019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378825"/>
            <a:ext cx="2914015" cy="495427"/>
          </a:xfrm>
          <a:prstGeom prst="rect">
            <a:avLst/>
          </a:prstGeom>
        </p:spPr>
        <p:txBody>
          <a:bodyPr vert="horz" lIns="90742" tIns="45370" rIns="90742" bIns="4537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09079" y="9378825"/>
            <a:ext cx="2914015" cy="495427"/>
          </a:xfrm>
          <a:prstGeom prst="rect">
            <a:avLst/>
          </a:prstGeom>
        </p:spPr>
        <p:txBody>
          <a:bodyPr vert="horz" lIns="90742" tIns="45370" rIns="90742" bIns="45370" rtlCol="0" anchor="b"/>
          <a:lstStyle>
            <a:lvl1pPr algn="r">
              <a:defRPr sz="1200"/>
            </a:lvl1pPr>
          </a:lstStyle>
          <a:p>
            <a:fld id="{5D77FD49-BA54-4AAD-9957-759C02749D5B}" type="slidenum">
              <a:rPr lang="fr-FR" smtClean="0"/>
              <a:pPr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7217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4015" cy="495428"/>
          </a:xfrm>
          <a:prstGeom prst="rect">
            <a:avLst/>
          </a:prstGeom>
        </p:spPr>
        <p:txBody>
          <a:bodyPr vert="horz" lIns="90742" tIns="45370" rIns="90742" bIns="4537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09079" y="0"/>
            <a:ext cx="2914015" cy="495428"/>
          </a:xfrm>
          <a:prstGeom prst="rect">
            <a:avLst/>
          </a:prstGeom>
        </p:spPr>
        <p:txBody>
          <a:bodyPr vert="horz" lIns="90742" tIns="45370" rIns="90742" bIns="45370" rtlCol="0"/>
          <a:lstStyle>
            <a:lvl1pPr algn="r">
              <a:defRPr sz="1200"/>
            </a:lvl1pPr>
          </a:lstStyle>
          <a:p>
            <a:fld id="{5A3BDD53-15D9-4432-AA50-D1100E988442}" type="datetimeFigureOut">
              <a:rPr lang="fr-FR" smtClean="0"/>
              <a:pPr/>
              <a:t>20/09/2019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00050" y="1235075"/>
            <a:ext cx="5924550" cy="33321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42" tIns="45370" rIns="90742" bIns="4537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2465" y="4751982"/>
            <a:ext cx="5379720" cy="3887986"/>
          </a:xfrm>
          <a:prstGeom prst="rect">
            <a:avLst/>
          </a:prstGeom>
        </p:spPr>
        <p:txBody>
          <a:bodyPr vert="horz" lIns="90742" tIns="45370" rIns="90742" bIns="4537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378825"/>
            <a:ext cx="2914015" cy="495427"/>
          </a:xfrm>
          <a:prstGeom prst="rect">
            <a:avLst/>
          </a:prstGeom>
        </p:spPr>
        <p:txBody>
          <a:bodyPr vert="horz" lIns="90742" tIns="45370" rIns="90742" bIns="4537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09079" y="9378825"/>
            <a:ext cx="2914015" cy="495427"/>
          </a:xfrm>
          <a:prstGeom prst="rect">
            <a:avLst/>
          </a:prstGeom>
        </p:spPr>
        <p:txBody>
          <a:bodyPr vert="horz" lIns="90742" tIns="45370" rIns="90742" bIns="45370" rtlCol="0" anchor="b"/>
          <a:lstStyle>
            <a:lvl1pPr algn="r">
              <a:defRPr sz="1200"/>
            </a:lvl1pPr>
          </a:lstStyle>
          <a:p>
            <a:fld id="{C064D08F-63D2-4D93-B569-16433D11B154}" type="slidenum">
              <a:rPr lang="fr-FR" smtClean="0"/>
              <a:pPr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78679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64D08F-63D2-4D93-B569-16433D11B154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03268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64D08F-63D2-4D93-B569-16433D11B154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22647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64D08F-63D2-4D93-B569-16433D11B154}" type="slidenum">
              <a:rPr lang="fr-FR" smtClean="0"/>
              <a:pPr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22647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baseline="0" dirty="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64D08F-63D2-4D93-B569-16433D11B154}" type="slidenum">
              <a:rPr lang="fr-FR" smtClean="0"/>
              <a:pPr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22647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64D08F-63D2-4D93-B569-16433D11B154}" type="slidenum">
              <a:rPr lang="fr-FR" smtClean="0"/>
              <a:pPr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22647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64D08F-63D2-4D93-B569-16433D11B154}" type="slidenum">
              <a:rPr lang="fr-FR" smtClean="0"/>
              <a:pPr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67675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343D5-F665-4419-B092-6832E2374E5D}" type="datetimeFigureOut">
              <a:rPr lang="fr-FR" smtClean="0"/>
              <a:pPr/>
              <a:t>20/09/2019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B54F8-2A8A-4D90-A82B-1F100662B605}" type="slidenum">
              <a:rPr lang="fr-FR" smtClean="0"/>
              <a:pPr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89343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343D5-F665-4419-B092-6832E2374E5D}" type="datetimeFigureOut">
              <a:rPr lang="fr-FR" smtClean="0"/>
              <a:pPr/>
              <a:t>20/09/2019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B54F8-2A8A-4D90-A82B-1F100662B605}" type="slidenum">
              <a:rPr lang="fr-FR" smtClean="0"/>
              <a:pPr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40099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343D5-F665-4419-B092-6832E2374E5D}" type="datetimeFigureOut">
              <a:rPr lang="fr-FR" smtClean="0"/>
              <a:pPr/>
              <a:t>20/09/2019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B54F8-2A8A-4D90-A82B-1F100662B605}" type="slidenum">
              <a:rPr lang="fr-FR" smtClean="0"/>
              <a:pPr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96802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12192000" cy="997440"/>
          </a:xfrm>
          <a:prstGeom prst="rect">
            <a:avLst/>
          </a:prstGeom>
          <a:solidFill>
            <a:schemeClr val="accent5">
              <a:lumMod val="75000"/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fr-FR" sz="3200" b="1" kern="1200" dirty="0">
              <a:solidFill>
                <a:schemeClr val="bg1"/>
              </a:solidFill>
              <a:latin typeface="Agency FB" panose="020B0503020202020204" pitchFamily="34" charset="0"/>
              <a:ea typeface="+mj-ea"/>
              <a:cs typeface="+mj-cs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 smtClean="0"/>
              <a:t>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343D5-F665-4419-B092-6832E2374E5D}" type="datetimeFigureOut">
              <a:rPr lang="fr-FR" smtClean="0"/>
              <a:pPr/>
              <a:t>20/09/2019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9372393" y="6407681"/>
            <a:ext cx="2743200" cy="365125"/>
          </a:xfrm>
        </p:spPr>
        <p:txBody>
          <a:bodyPr/>
          <a:lstStyle/>
          <a:p>
            <a:fld id="{6F5B54F8-2A8A-4D90-A82B-1F100662B605}" type="slidenum">
              <a:rPr lang="fr-FR" smtClean="0"/>
              <a:pPr/>
              <a:t>‹N›</a:t>
            </a:fld>
            <a:endParaRPr lang="fr-FR" dirty="0"/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8266" y="-42532"/>
            <a:ext cx="1653734" cy="849952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38267" y="696446"/>
            <a:ext cx="1653734" cy="354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083375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343D5-F665-4419-B092-6832E2374E5D}" type="datetimeFigureOut">
              <a:rPr lang="fr-FR" smtClean="0"/>
              <a:pPr/>
              <a:t>20/09/2019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B54F8-2A8A-4D90-A82B-1F100662B605}" type="slidenum">
              <a:rPr lang="fr-FR" smtClean="0"/>
              <a:pPr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37189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343D5-F665-4419-B092-6832E2374E5D}" type="datetimeFigureOut">
              <a:rPr lang="fr-FR" smtClean="0"/>
              <a:pPr/>
              <a:t>20/09/2019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B54F8-2A8A-4D90-A82B-1F100662B605}" type="slidenum">
              <a:rPr lang="fr-FR" smtClean="0"/>
              <a:pPr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04326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343D5-F665-4419-B092-6832E2374E5D}" type="datetimeFigureOut">
              <a:rPr lang="fr-FR" smtClean="0"/>
              <a:pPr/>
              <a:t>20/09/2019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B54F8-2A8A-4D90-A82B-1F100662B605}" type="slidenum">
              <a:rPr lang="fr-FR" smtClean="0"/>
              <a:pPr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0919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343D5-F665-4419-B092-6832E2374E5D}" type="datetimeFigureOut">
              <a:rPr lang="fr-FR" smtClean="0"/>
              <a:pPr/>
              <a:t>20/09/2019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B54F8-2A8A-4D90-A82B-1F100662B605}" type="slidenum">
              <a:rPr lang="fr-FR" smtClean="0"/>
              <a:pPr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81187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343D5-F665-4419-B092-6832E2374E5D}" type="datetimeFigureOut">
              <a:rPr lang="fr-FR" smtClean="0"/>
              <a:pPr/>
              <a:t>20/09/2019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B54F8-2A8A-4D90-A82B-1F100662B605}" type="slidenum">
              <a:rPr lang="fr-FR" smtClean="0"/>
              <a:pPr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27757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343D5-F665-4419-B092-6832E2374E5D}" type="datetimeFigureOut">
              <a:rPr lang="fr-FR" smtClean="0"/>
              <a:pPr/>
              <a:t>20/09/2019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B54F8-2A8A-4D90-A82B-1F100662B605}" type="slidenum">
              <a:rPr lang="fr-FR" smtClean="0"/>
              <a:pPr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09486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343D5-F665-4419-B092-6832E2374E5D}" type="datetimeFigureOut">
              <a:rPr lang="fr-FR" smtClean="0"/>
              <a:pPr/>
              <a:t>20/09/2019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B54F8-2A8A-4D90-A82B-1F100662B605}" type="slidenum">
              <a:rPr lang="fr-FR" smtClean="0"/>
              <a:pPr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728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B343D5-F665-4419-B092-6832E2374E5D}" type="datetimeFigureOut">
              <a:rPr lang="fr-FR" smtClean="0"/>
              <a:pPr/>
              <a:t>20/09/2019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5B54F8-2A8A-4D90-A82B-1F100662B605}" type="slidenum">
              <a:rPr lang="fr-FR" smtClean="0"/>
              <a:pPr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6544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03664" y="11266714"/>
            <a:ext cx="12181366" cy="17961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06"/>
          <a:stretch/>
        </p:blipFill>
        <p:spPr>
          <a:xfrm>
            <a:off x="6980413" y="57765"/>
            <a:ext cx="2420901" cy="1116000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68" t="20180" r="9144"/>
          <a:stretch/>
        </p:blipFill>
        <p:spPr>
          <a:xfrm>
            <a:off x="9631549" y="175711"/>
            <a:ext cx="2382477" cy="520996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7338470" y="1982051"/>
            <a:ext cx="41256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accent5">
                    <a:lumMod val="50000"/>
                  </a:schemeClr>
                </a:solidFill>
              </a:rPr>
              <a:t>Trieste</a:t>
            </a:r>
            <a:endParaRPr lang="fr-FR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fr-FR" dirty="0" smtClean="0">
                <a:solidFill>
                  <a:schemeClr val="accent5">
                    <a:lumMod val="50000"/>
                  </a:schemeClr>
                </a:solidFill>
              </a:rPr>
              <a:t>26/09/2019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7249953" y="943215"/>
            <a:ext cx="438680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 smtClean="0">
              <a:solidFill>
                <a:schemeClr val="tx2"/>
              </a:solidFill>
            </a:endParaRPr>
          </a:p>
          <a:p>
            <a:pPr algn="ctr"/>
            <a:r>
              <a:rPr lang="fr-FR" sz="2000" b="1" dirty="0" smtClean="0">
                <a:solidFill>
                  <a:schemeClr val="accent5">
                    <a:lumMod val="50000"/>
                  </a:schemeClr>
                </a:solidFill>
              </a:rPr>
              <a:t> International </a:t>
            </a:r>
            <a:r>
              <a:rPr lang="fr-FR" sz="2000" b="1" dirty="0" err="1" smtClean="0">
                <a:solidFill>
                  <a:schemeClr val="accent5">
                    <a:lumMod val="50000"/>
                  </a:schemeClr>
                </a:solidFill>
              </a:rPr>
              <a:t>Conference</a:t>
            </a:r>
            <a:r>
              <a:rPr lang="fr-FR" sz="20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  <a:p>
            <a:pPr algn="ctr"/>
            <a:r>
              <a:rPr lang="fr-FR" sz="2000" b="1" dirty="0" smtClean="0">
                <a:solidFill>
                  <a:schemeClr val="accent5">
                    <a:lumMod val="50000"/>
                  </a:schemeClr>
                </a:solidFill>
              </a:rPr>
              <a:t>Final Event</a:t>
            </a:r>
            <a:endParaRPr lang="fr-FR" sz="2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7882756" y="3993990"/>
            <a:ext cx="3037114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chemeClr val="accent5">
                    <a:lumMod val="50000"/>
                  </a:schemeClr>
                </a:solidFill>
              </a:rPr>
              <a:t>Antonio Bernardo </a:t>
            </a:r>
          </a:p>
          <a:p>
            <a:pPr algn="ctr"/>
            <a:r>
              <a:rPr lang="fr-FR" sz="2000" dirty="0" smtClean="0">
                <a:solidFill>
                  <a:schemeClr val="accent5">
                    <a:lumMod val="50000"/>
                  </a:schemeClr>
                </a:solidFill>
              </a:rPr>
              <a:t>ERDF </a:t>
            </a:r>
            <a:r>
              <a:rPr lang="fr-FR" sz="2000" dirty="0" err="1" smtClean="0">
                <a:solidFill>
                  <a:schemeClr val="accent5">
                    <a:lumMod val="50000"/>
                  </a:schemeClr>
                </a:solidFill>
              </a:rPr>
              <a:t>Managing</a:t>
            </a:r>
            <a:r>
              <a:rPr lang="fr-FR" sz="20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fr-FR" sz="2000" dirty="0" err="1" smtClean="0">
                <a:solidFill>
                  <a:schemeClr val="accent5">
                    <a:lumMod val="50000"/>
                  </a:schemeClr>
                </a:solidFill>
              </a:rPr>
              <a:t>Authority</a:t>
            </a:r>
            <a:r>
              <a:rPr lang="fr-FR" sz="20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  <a:p>
            <a:pPr algn="ctr"/>
            <a:endParaRPr lang="fr-FR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fr-FR" dirty="0" smtClean="0">
                <a:solidFill>
                  <a:schemeClr val="accent5">
                    <a:lumMod val="50000"/>
                  </a:schemeClr>
                </a:solidFill>
              </a:rPr>
              <a:t>Partner Regione Basilicata</a:t>
            </a:r>
          </a:p>
          <a:p>
            <a:pPr algn="ctr"/>
            <a:endParaRPr lang="fr-FR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0315" y="5855005"/>
            <a:ext cx="2211685" cy="997665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6"/>
          <a:srcRect l="24735" t="13801" r="26011" b="4743"/>
          <a:stretch/>
        </p:blipFill>
        <p:spPr>
          <a:xfrm>
            <a:off x="-15063" y="10140"/>
            <a:ext cx="6691667" cy="7377751"/>
          </a:xfrm>
          <a:prstGeom prst="rect">
            <a:avLst/>
          </a:prstGeom>
        </p:spPr>
      </p:pic>
      <p:pic>
        <p:nvPicPr>
          <p:cNvPr id="14" name="Immagine 13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2743" y="6059282"/>
            <a:ext cx="1161227" cy="5891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87513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66057" y="303060"/>
            <a:ext cx="10972800" cy="557784"/>
          </a:xfrm>
        </p:spPr>
        <p:txBody>
          <a:bodyPr>
            <a:noAutofit/>
          </a:bodyPr>
          <a:lstStyle/>
          <a:p>
            <a:r>
              <a:rPr lang="fr-FR" sz="2800" b="1" dirty="0" smtClean="0">
                <a:solidFill>
                  <a:srgbClr val="084F95"/>
                </a:solidFill>
                <a:latin typeface="+mn-lt"/>
                <a:ea typeface="Verdana" pitchFamily="34" charset="0"/>
                <a:cs typeface="Verdana" pitchFamily="34" charset="0"/>
              </a:rPr>
              <a:t>CHIMERA FRAMEWORK</a:t>
            </a:r>
            <a:endParaRPr lang="fr-FR" sz="2800" b="1" dirty="0">
              <a:solidFill>
                <a:srgbClr val="084F95"/>
              </a:solidFill>
              <a:latin typeface="+mn-lt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765" y="400500"/>
            <a:ext cx="1594612" cy="735047"/>
          </a:xfrm>
          <a:prstGeom prst="rect">
            <a:avLst/>
          </a:prstGeom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59836" y="1301088"/>
            <a:ext cx="10579258" cy="4900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88834" tIns="25392" rIns="91440" bIns="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457200" marR="0" lvl="1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pt-PT" altLang="it-IT" b="1" i="0" u="none" strike="noStrike" cap="none" normalizeH="0" baseline="0" dirty="0" smtClean="0">
              <a:ln>
                <a:noFill/>
              </a:ln>
              <a:solidFill>
                <a:srgbClr val="264796"/>
              </a:solidFill>
              <a:effectLst/>
              <a:latin typeface="Calibri Light" pitchFamily="34" charset="0"/>
              <a:ea typeface="MS Gothic" pitchFamily="49" charset="-128"/>
              <a:cs typeface="Times New Roman" pitchFamily="18" charset="0"/>
            </a:endParaRPr>
          </a:p>
          <a:p>
            <a:pPr algn="just" eaLnBrk="0" hangingPunct="0"/>
            <a:r>
              <a:rPr lang="en-GB" altLang="it-IT" sz="2400" b="1" dirty="0" smtClean="0">
                <a:solidFill>
                  <a:srgbClr val="084F95"/>
                </a:solidFill>
                <a:latin typeface="+mn-lt"/>
                <a:ea typeface="Verdana" pitchFamily="34" charset="0"/>
                <a:cs typeface="Verdana" pitchFamily="34" charset="0"/>
              </a:rPr>
              <a:t>Regional </a:t>
            </a:r>
            <a:r>
              <a:rPr lang="en-GB" altLang="it-IT" sz="2400" b="1" dirty="0">
                <a:solidFill>
                  <a:srgbClr val="084F95"/>
                </a:solidFill>
                <a:latin typeface="+mn-lt"/>
                <a:ea typeface="Verdana" pitchFamily="34" charset="0"/>
                <a:cs typeface="Verdana" pitchFamily="34" charset="0"/>
              </a:rPr>
              <a:t>innovation strategies for smart specialisation (RIS3)  </a:t>
            </a:r>
            <a:endParaRPr lang="en-GB" altLang="it-IT" sz="2400" b="1" dirty="0" smtClean="0">
              <a:solidFill>
                <a:srgbClr val="084F95"/>
              </a:solidFill>
              <a:latin typeface="+mn-lt"/>
              <a:ea typeface="Verdana" pitchFamily="34" charset="0"/>
              <a:cs typeface="Verdana" pitchFamily="34" charset="0"/>
            </a:endParaRPr>
          </a:p>
          <a:p>
            <a:pPr algn="just" eaLnBrk="0" hangingPunct="0"/>
            <a:r>
              <a:rPr lang="en-GB" sz="2400" dirty="0" smtClean="0">
                <a:solidFill>
                  <a:srgbClr val="084F95"/>
                </a:solidFill>
                <a:latin typeface="+mn-lt"/>
                <a:ea typeface="Verdana" pitchFamily="34" charset="0"/>
                <a:cs typeface="Verdana" pitchFamily="34" charset="0"/>
              </a:rPr>
              <a:t>The </a:t>
            </a:r>
            <a:r>
              <a:rPr lang="en-GB" sz="2400" dirty="0">
                <a:solidFill>
                  <a:srgbClr val="084F95"/>
                </a:solidFill>
                <a:latin typeface="+mn-lt"/>
                <a:ea typeface="Verdana" pitchFamily="34" charset="0"/>
                <a:cs typeface="Verdana" pitchFamily="34" charset="0"/>
              </a:rPr>
              <a:t>Regional Strategy includes Cultural and Creative Industries as one of the five priorities of the Smart Specialization Strategy </a:t>
            </a:r>
            <a:r>
              <a:rPr lang="en-GB" sz="2400" dirty="0" smtClean="0">
                <a:solidFill>
                  <a:srgbClr val="084F95"/>
                </a:solidFill>
                <a:latin typeface="+mn-lt"/>
                <a:ea typeface="Verdana" pitchFamily="34" charset="0"/>
                <a:cs typeface="Verdana" pitchFamily="34" charset="0"/>
              </a:rPr>
              <a:t>of </a:t>
            </a:r>
            <a:r>
              <a:rPr lang="en-GB" sz="2400" dirty="0">
                <a:solidFill>
                  <a:srgbClr val="084F95"/>
                </a:solidFill>
                <a:latin typeface="+mn-lt"/>
                <a:ea typeface="Verdana" pitchFamily="34" charset="0"/>
                <a:cs typeface="Verdana" pitchFamily="34" charset="0"/>
              </a:rPr>
              <a:t>the </a:t>
            </a:r>
            <a:r>
              <a:rPr lang="en-GB" sz="2400" dirty="0" smtClean="0">
                <a:solidFill>
                  <a:srgbClr val="084F95"/>
                </a:solidFill>
                <a:latin typeface="+mn-lt"/>
                <a:ea typeface="Verdana" pitchFamily="34" charset="0"/>
                <a:cs typeface="Verdana" pitchFamily="34" charset="0"/>
              </a:rPr>
              <a:t>Basilicata Region </a:t>
            </a:r>
            <a:r>
              <a:rPr lang="en-GB" sz="2400" dirty="0">
                <a:solidFill>
                  <a:srgbClr val="084F95"/>
                </a:solidFill>
                <a:latin typeface="+mn-lt"/>
                <a:ea typeface="Verdana" pitchFamily="34" charset="0"/>
                <a:cs typeface="Verdana" pitchFamily="34" charset="0"/>
              </a:rPr>
              <a:t>which focused on three main CCI sectors: </a:t>
            </a:r>
            <a:endParaRPr lang="it-IT" sz="2400" dirty="0">
              <a:solidFill>
                <a:srgbClr val="084F95"/>
              </a:solidFill>
              <a:latin typeface="+mn-lt"/>
              <a:ea typeface="Verdana" pitchFamily="34" charset="0"/>
              <a:cs typeface="Verdana" pitchFamily="34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GB" sz="2400" dirty="0">
                <a:solidFill>
                  <a:srgbClr val="084F95"/>
                </a:solidFill>
                <a:latin typeface="+mn-lt"/>
                <a:ea typeface="Verdana" pitchFamily="34" charset="0"/>
                <a:cs typeface="Verdana" pitchFamily="34" charset="0"/>
              </a:rPr>
              <a:t>creative industry for tourism; </a:t>
            </a:r>
            <a:endParaRPr lang="it-IT" sz="2400" dirty="0">
              <a:solidFill>
                <a:srgbClr val="084F95"/>
              </a:solidFill>
              <a:latin typeface="+mn-lt"/>
              <a:ea typeface="Verdana" pitchFamily="34" charset="0"/>
              <a:cs typeface="Verdana" pitchFamily="34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GB" sz="2400" dirty="0">
                <a:solidFill>
                  <a:srgbClr val="084F95"/>
                </a:solidFill>
                <a:latin typeface="+mn-lt"/>
                <a:ea typeface="Verdana" pitchFamily="34" charset="0"/>
                <a:cs typeface="Verdana" pitchFamily="34" charset="0"/>
              </a:rPr>
              <a:t>creative industry and design; </a:t>
            </a:r>
            <a:endParaRPr lang="it-IT" sz="2400" dirty="0">
              <a:solidFill>
                <a:srgbClr val="084F95"/>
              </a:solidFill>
              <a:latin typeface="+mn-lt"/>
              <a:ea typeface="Verdana" pitchFamily="34" charset="0"/>
              <a:cs typeface="Verdana" pitchFamily="34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GB" sz="2400" dirty="0">
                <a:solidFill>
                  <a:srgbClr val="084F95"/>
                </a:solidFill>
                <a:latin typeface="+mn-lt"/>
                <a:ea typeface="Verdana" pitchFamily="34" charset="0"/>
                <a:cs typeface="Verdana" pitchFamily="34" charset="0"/>
              </a:rPr>
              <a:t>creative industry </a:t>
            </a:r>
            <a:r>
              <a:rPr lang="en-GB" sz="2400" dirty="0" smtClean="0">
                <a:solidFill>
                  <a:srgbClr val="084F95"/>
                </a:solidFill>
                <a:latin typeface="+mn-lt"/>
                <a:ea typeface="Verdana" pitchFamily="34" charset="0"/>
                <a:cs typeface="Verdana" pitchFamily="34" charset="0"/>
              </a:rPr>
              <a:t>at the service of the </a:t>
            </a:r>
            <a:r>
              <a:rPr lang="en-GB" sz="2400" dirty="0">
                <a:solidFill>
                  <a:srgbClr val="084F95"/>
                </a:solidFill>
                <a:latin typeface="+mn-lt"/>
                <a:ea typeface="Verdana" pitchFamily="34" charset="0"/>
                <a:cs typeface="Verdana" pitchFamily="34" charset="0"/>
              </a:rPr>
              <a:t>productive sectors. </a:t>
            </a:r>
            <a:endParaRPr lang="it-IT" sz="2400" dirty="0">
              <a:solidFill>
                <a:srgbClr val="084F95"/>
              </a:solidFill>
              <a:latin typeface="+mn-lt"/>
              <a:ea typeface="Verdana" pitchFamily="34" charset="0"/>
              <a:cs typeface="Verdana" pitchFamily="34" charset="0"/>
            </a:endParaRPr>
          </a:p>
          <a:p>
            <a:pPr lvl="0" algn="just" eaLnBrk="0" hangingPunct="0"/>
            <a:endParaRPr lang="en-GB" sz="2400" dirty="0">
              <a:solidFill>
                <a:srgbClr val="084F95"/>
              </a:solidFill>
              <a:latin typeface="+mn-lt"/>
              <a:ea typeface="Verdana" pitchFamily="34" charset="0"/>
              <a:cs typeface="Verdana" pitchFamily="34" charset="0"/>
            </a:endParaRPr>
          </a:p>
          <a:p>
            <a:pPr lvl="0" algn="just" eaLnBrk="0" hangingPunct="0"/>
            <a:r>
              <a:rPr lang="en-GB" sz="2400" dirty="0">
                <a:solidFill>
                  <a:srgbClr val="084F95"/>
                </a:solidFill>
                <a:latin typeface="+mn-lt"/>
                <a:ea typeface="Verdana" pitchFamily="34" charset="0"/>
                <a:cs typeface="Verdana" pitchFamily="34" charset="0"/>
              </a:rPr>
              <a:t>The </a:t>
            </a:r>
            <a:r>
              <a:rPr lang="en-GB" sz="2400" b="1" dirty="0">
                <a:solidFill>
                  <a:srgbClr val="084F95"/>
                </a:solidFill>
                <a:latin typeface="+mn-lt"/>
                <a:ea typeface="Verdana" pitchFamily="34" charset="0"/>
                <a:cs typeface="Verdana" pitchFamily="34" charset="0"/>
              </a:rPr>
              <a:t>priority investment areas </a:t>
            </a:r>
            <a:r>
              <a:rPr lang="en-GB" sz="2400" dirty="0">
                <a:solidFill>
                  <a:srgbClr val="084F95"/>
                </a:solidFill>
                <a:latin typeface="+mn-lt"/>
                <a:ea typeface="Verdana" pitchFamily="34" charset="0"/>
                <a:cs typeface="Verdana" pitchFamily="34" charset="0"/>
              </a:rPr>
              <a:t>are: </a:t>
            </a:r>
          </a:p>
          <a:p>
            <a:pPr lvl="0" algn="just" eaLnBrk="0" hangingPunct="0">
              <a:buFontTx/>
              <a:buChar char="•"/>
            </a:pPr>
            <a:r>
              <a:rPr lang="en-GB" sz="2400" dirty="0">
                <a:solidFill>
                  <a:srgbClr val="084F95"/>
                </a:solidFill>
                <a:latin typeface="+mn-lt"/>
                <a:ea typeface="Verdana" pitchFamily="34" charset="0"/>
                <a:cs typeface="Verdana" pitchFamily="34" charset="0"/>
              </a:rPr>
              <a:t>development and application of technologies for the management, protection and use of cultural heritage; </a:t>
            </a:r>
          </a:p>
          <a:p>
            <a:pPr lvl="0" algn="just" eaLnBrk="0" hangingPunct="0">
              <a:buFontTx/>
              <a:buChar char="•"/>
            </a:pPr>
            <a:r>
              <a:rPr lang="en-GB" sz="2400" dirty="0">
                <a:solidFill>
                  <a:srgbClr val="084F95"/>
                </a:solidFill>
                <a:latin typeface="+mn-lt"/>
                <a:ea typeface="Verdana" pitchFamily="34" charset="0"/>
                <a:cs typeface="Verdana" pitchFamily="34" charset="0"/>
              </a:rPr>
              <a:t>support for the adoption of technologies for the creative industry and design</a:t>
            </a:r>
            <a:endParaRPr lang="en-GB" altLang="it-IT" sz="2400" dirty="0">
              <a:solidFill>
                <a:srgbClr val="084F95"/>
              </a:solidFill>
              <a:latin typeface="+mn-lt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0135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66057" y="303060"/>
            <a:ext cx="10972800" cy="557784"/>
          </a:xfrm>
        </p:spPr>
        <p:txBody>
          <a:bodyPr>
            <a:noAutofit/>
          </a:bodyPr>
          <a:lstStyle/>
          <a:p>
            <a:r>
              <a:rPr lang="it-IT" sz="2800" b="1" dirty="0" smtClean="0">
                <a:solidFill>
                  <a:srgbClr val="084F95"/>
                </a:solidFill>
                <a:latin typeface="+mn-lt"/>
                <a:ea typeface="Verdana" pitchFamily="34" charset="0"/>
                <a:cs typeface="Verdana" pitchFamily="34" charset="0"/>
              </a:rPr>
              <a:t>WHY BASILICATA REGION JOINED CHIMERA </a:t>
            </a:r>
            <a:endParaRPr lang="it-IT" sz="2800" b="1" dirty="0">
              <a:solidFill>
                <a:srgbClr val="084F95"/>
              </a:solidFill>
              <a:latin typeface="+mn-lt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788" y="5852176"/>
            <a:ext cx="1594612" cy="735047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430877" y="1933191"/>
            <a:ext cx="11028060" cy="4469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600" dirty="0">
                <a:solidFill>
                  <a:srgbClr val="084F95"/>
                </a:solidFill>
                <a:ea typeface="Verdana" pitchFamily="34" charset="0"/>
                <a:cs typeface="Verdana" pitchFamily="34" charset="0"/>
              </a:rPr>
              <a:t>Involvement in </a:t>
            </a:r>
            <a:r>
              <a:rPr lang="it-IT" sz="2600" dirty="0">
                <a:solidFill>
                  <a:srgbClr val="084F95"/>
                </a:solidFill>
                <a:ea typeface="Verdana" pitchFamily="34" charset="0"/>
                <a:cs typeface="Verdana" pitchFamily="34" charset="0"/>
              </a:rPr>
              <a:t>the </a:t>
            </a:r>
            <a:r>
              <a:rPr lang="it-IT" sz="2600" dirty="0" err="1">
                <a:solidFill>
                  <a:srgbClr val="084F95"/>
                </a:solidFill>
                <a:ea typeface="Verdana" pitchFamily="34" charset="0"/>
                <a:cs typeface="Verdana" pitchFamily="34" charset="0"/>
              </a:rPr>
              <a:t>project</a:t>
            </a:r>
            <a:r>
              <a:rPr lang="it-IT" sz="2600" dirty="0">
                <a:solidFill>
                  <a:srgbClr val="084F95"/>
                </a:solidFill>
                <a:ea typeface="Verdana" pitchFamily="34" charset="0"/>
                <a:cs typeface="Verdana" pitchFamily="34" charset="0"/>
              </a:rPr>
              <a:t> for the </a:t>
            </a:r>
            <a:r>
              <a:rPr lang="it-IT" sz="2600" dirty="0">
                <a:solidFill>
                  <a:srgbClr val="084F9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itchFamily="34" charset="0"/>
                <a:cs typeface="Verdana" pitchFamily="34" charset="0"/>
              </a:rPr>
              <a:t>establishment of a </a:t>
            </a:r>
            <a:r>
              <a:rPr lang="it-IT" sz="2600" dirty="0" err="1">
                <a:solidFill>
                  <a:srgbClr val="084F9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itchFamily="34" charset="0"/>
                <a:cs typeface="Verdana" pitchFamily="34" charset="0"/>
              </a:rPr>
              <a:t>transnational</a:t>
            </a:r>
            <a:r>
              <a:rPr lang="it-IT" sz="2600" dirty="0">
                <a:solidFill>
                  <a:srgbClr val="084F9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itchFamily="34" charset="0"/>
                <a:cs typeface="Verdana" pitchFamily="34" charset="0"/>
              </a:rPr>
              <a:t> </a:t>
            </a:r>
            <a:r>
              <a:rPr lang="it-IT" sz="2600" dirty="0" err="1">
                <a:solidFill>
                  <a:srgbClr val="084F9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itchFamily="34" charset="0"/>
                <a:cs typeface="Verdana" pitchFamily="34" charset="0"/>
              </a:rPr>
              <a:t>cooperation</a:t>
            </a:r>
            <a:r>
              <a:rPr lang="it-IT" sz="2600" dirty="0">
                <a:solidFill>
                  <a:srgbClr val="084F9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itchFamily="34" charset="0"/>
                <a:cs typeface="Verdana" pitchFamily="34" charset="0"/>
              </a:rPr>
              <a:t> </a:t>
            </a:r>
            <a:r>
              <a:rPr lang="it-IT" sz="2600" dirty="0">
                <a:solidFill>
                  <a:srgbClr val="084F95"/>
                </a:solidFill>
                <a:ea typeface="Verdana" pitchFamily="34" charset="0"/>
                <a:cs typeface="Verdana" pitchFamily="34" charset="0"/>
              </a:rPr>
              <a:t>in the CCI </a:t>
            </a:r>
            <a:r>
              <a:rPr lang="it-IT" sz="2600" dirty="0" err="1">
                <a:solidFill>
                  <a:srgbClr val="084F95"/>
                </a:solidFill>
                <a:ea typeface="Verdana" pitchFamily="34" charset="0"/>
                <a:cs typeface="Verdana" pitchFamily="34" charset="0"/>
              </a:rPr>
              <a:t>sector</a:t>
            </a:r>
            <a:r>
              <a:rPr lang="it-IT" sz="2600" dirty="0">
                <a:solidFill>
                  <a:srgbClr val="084F95"/>
                </a:solidFill>
                <a:ea typeface="Verdana" pitchFamily="34" charset="0"/>
                <a:cs typeface="Verdana" pitchFamily="34" charset="0"/>
              </a:rPr>
              <a:t> in </a:t>
            </a:r>
            <a:r>
              <a:rPr lang="it-IT" sz="2600" dirty="0" err="1">
                <a:solidFill>
                  <a:srgbClr val="084F95"/>
                </a:solidFill>
                <a:ea typeface="Verdana" pitchFamily="34" charset="0"/>
                <a:cs typeface="Verdana" pitchFamily="34" charset="0"/>
              </a:rPr>
              <a:t>order</a:t>
            </a:r>
            <a:r>
              <a:rPr lang="it-IT" sz="2600" dirty="0">
                <a:solidFill>
                  <a:srgbClr val="084F95"/>
                </a:solidFill>
                <a:ea typeface="Verdana" pitchFamily="34" charset="0"/>
                <a:cs typeface="Verdana" pitchFamily="34" charset="0"/>
              </a:rPr>
              <a:t> to </a:t>
            </a:r>
            <a:r>
              <a:rPr lang="it-IT" sz="2600" dirty="0" err="1">
                <a:solidFill>
                  <a:srgbClr val="084F9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itchFamily="34" charset="0"/>
                <a:cs typeface="Verdana" pitchFamily="34" charset="0"/>
              </a:rPr>
              <a:t>improve</a:t>
            </a:r>
            <a:r>
              <a:rPr lang="it-IT" sz="2600" dirty="0">
                <a:solidFill>
                  <a:srgbClr val="084F9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itchFamily="34" charset="0"/>
                <a:cs typeface="Verdana" pitchFamily="34" charset="0"/>
              </a:rPr>
              <a:t> the innovation </a:t>
            </a:r>
            <a:r>
              <a:rPr lang="it-IT" sz="2600" dirty="0" err="1">
                <a:solidFill>
                  <a:srgbClr val="084F9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itchFamily="34" charset="0"/>
                <a:cs typeface="Verdana" pitchFamily="34" charset="0"/>
              </a:rPr>
              <a:t>capability</a:t>
            </a:r>
            <a:r>
              <a:rPr lang="it-IT" sz="2600" dirty="0">
                <a:solidFill>
                  <a:srgbClr val="084F9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itchFamily="34" charset="0"/>
                <a:cs typeface="Verdana" pitchFamily="34" charset="0"/>
              </a:rPr>
              <a:t> </a:t>
            </a:r>
            <a:r>
              <a:rPr lang="it-IT" sz="2600" dirty="0">
                <a:solidFill>
                  <a:srgbClr val="084F95"/>
                </a:solidFill>
                <a:ea typeface="Verdana" pitchFamily="34" charset="0"/>
                <a:cs typeface="Verdana" pitchFamily="34" charset="0"/>
              </a:rPr>
              <a:t>of the CCI public and private </a:t>
            </a:r>
            <a:r>
              <a:rPr lang="it-IT" sz="2600" dirty="0" err="1">
                <a:solidFill>
                  <a:srgbClr val="084F95"/>
                </a:solidFill>
                <a:ea typeface="Verdana" pitchFamily="34" charset="0"/>
                <a:cs typeface="Verdana" pitchFamily="34" charset="0"/>
              </a:rPr>
              <a:t>actors</a:t>
            </a:r>
            <a:r>
              <a:rPr lang="it-IT" sz="2600" dirty="0">
                <a:solidFill>
                  <a:srgbClr val="084F95"/>
                </a:solidFill>
                <a:ea typeface="Verdana" pitchFamily="34" charset="0"/>
                <a:cs typeface="Verdana" pitchFamily="34" charset="0"/>
              </a:rPr>
              <a:t>, </a:t>
            </a:r>
            <a:r>
              <a:rPr lang="it-IT" sz="2600" dirty="0" err="1">
                <a:solidFill>
                  <a:srgbClr val="084F9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itchFamily="34" charset="0"/>
                <a:cs typeface="Verdana" pitchFamily="34" charset="0"/>
              </a:rPr>
              <a:t>strengthen</a:t>
            </a:r>
            <a:r>
              <a:rPr lang="it-IT" sz="2600" dirty="0">
                <a:solidFill>
                  <a:srgbClr val="084F9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itchFamily="34" charset="0"/>
                <a:cs typeface="Verdana" pitchFamily="34" charset="0"/>
              </a:rPr>
              <a:t> the </a:t>
            </a:r>
            <a:r>
              <a:rPr lang="it-IT" sz="2600" dirty="0" err="1">
                <a:solidFill>
                  <a:srgbClr val="084F9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itchFamily="34" charset="0"/>
                <a:cs typeface="Verdana" pitchFamily="34" charset="0"/>
              </a:rPr>
              <a:t>cooperation</a:t>
            </a:r>
            <a:r>
              <a:rPr lang="it-IT" sz="2600" dirty="0">
                <a:solidFill>
                  <a:srgbClr val="084F9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itchFamily="34" charset="0"/>
                <a:cs typeface="Verdana" pitchFamily="34" charset="0"/>
              </a:rPr>
              <a:t> </a:t>
            </a:r>
            <a:r>
              <a:rPr lang="it-IT" sz="2600" dirty="0" err="1">
                <a:solidFill>
                  <a:srgbClr val="084F95"/>
                </a:solidFill>
                <a:ea typeface="Verdana" pitchFamily="34" charset="0"/>
                <a:cs typeface="Verdana" pitchFamily="34" charset="0"/>
              </a:rPr>
              <a:t>among</a:t>
            </a:r>
            <a:r>
              <a:rPr lang="it-IT" sz="2600" dirty="0">
                <a:solidFill>
                  <a:srgbClr val="084F95"/>
                </a:solidFill>
                <a:ea typeface="Verdana" pitchFamily="34" charset="0"/>
                <a:cs typeface="Verdana" pitchFamily="34" charset="0"/>
              </a:rPr>
              <a:t> companies, </a:t>
            </a:r>
            <a:r>
              <a:rPr lang="it-IT" sz="2600" dirty="0" err="1">
                <a:solidFill>
                  <a:srgbClr val="084F95"/>
                </a:solidFill>
                <a:ea typeface="Verdana" pitchFamily="34" charset="0"/>
                <a:cs typeface="Verdana" pitchFamily="34" charset="0"/>
              </a:rPr>
              <a:t>research</a:t>
            </a:r>
            <a:r>
              <a:rPr lang="it-IT" sz="2600" dirty="0">
                <a:solidFill>
                  <a:srgbClr val="084F95"/>
                </a:solidFill>
                <a:ea typeface="Verdana" pitchFamily="34" charset="0"/>
                <a:cs typeface="Verdana" pitchFamily="34" charset="0"/>
              </a:rPr>
              <a:t> </a:t>
            </a:r>
            <a:r>
              <a:rPr lang="it-IT" sz="2600" dirty="0" err="1">
                <a:solidFill>
                  <a:srgbClr val="084F95"/>
                </a:solidFill>
                <a:ea typeface="Verdana" pitchFamily="34" charset="0"/>
                <a:cs typeface="Verdana" pitchFamily="34" charset="0"/>
              </a:rPr>
              <a:t>bodies</a:t>
            </a:r>
            <a:r>
              <a:rPr lang="it-IT" sz="2600" dirty="0">
                <a:solidFill>
                  <a:srgbClr val="084F95"/>
                </a:solidFill>
                <a:ea typeface="Verdana" pitchFamily="34" charset="0"/>
                <a:cs typeface="Verdana" pitchFamily="34" charset="0"/>
              </a:rPr>
              <a:t>, public </a:t>
            </a:r>
            <a:r>
              <a:rPr lang="it-IT" sz="2600" dirty="0" err="1">
                <a:solidFill>
                  <a:srgbClr val="084F95"/>
                </a:solidFill>
                <a:ea typeface="Verdana" pitchFamily="34" charset="0"/>
                <a:cs typeface="Verdana" pitchFamily="34" charset="0"/>
              </a:rPr>
              <a:t>authorities</a:t>
            </a:r>
            <a:r>
              <a:rPr lang="it-IT" sz="2600" dirty="0">
                <a:solidFill>
                  <a:srgbClr val="084F95"/>
                </a:solidFill>
                <a:ea typeface="Verdana" pitchFamily="34" charset="0"/>
                <a:cs typeface="Verdana" pitchFamily="34" charset="0"/>
              </a:rPr>
              <a:t>, and </a:t>
            </a:r>
            <a:r>
              <a:rPr lang="it-IT" sz="2600" dirty="0" err="1">
                <a:solidFill>
                  <a:srgbClr val="084F95"/>
                </a:solidFill>
                <a:ea typeface="Verdana" pitchFamily="34" charset="0"/>
                <a:cs typeface="Verdana" pitchFamily="34" charset="0"/>
              </a:rPr>
              <a:t>civil</a:t>
            </a:r>
            <a:r>
              <a:rPr lang="it-IT" sz="2600" dirty="0">
                <a:solidFill>
                  <a:srgbClr val="084F95"/>
                </a:solidFill>
                <a:ea typeface="Verdana" pitchFamily="34" charset="0"/>
                <a:cs typeface="Verdana" pitchFamily="34" charset="0"/>
              </a:rPr>
              <a:t> society </a:t>
            </a:r>
            <a:r>
              <a:rPr lang="it-IT" sz="2600" dirty="0" err="1">
                <a:solidFill>
                  <a:srgbClr val="084F95"/>
                </a:solidFill>
                <a:ea typeface="Verdana" pitchFamily="34" charset="0"/>
                <a:cs typeface="Verdana" pitchFamily="34" charset="0"/>
              </a:rPr>
              <a:t>both</a:t>
            </a:r>
            <a:r>
              <a:rPr lang="it-IT" sz="2600" dirty="0">
                <a:solidFill>
                  <a:srgbClr val="084F95"/>
                </a:solidFill>
                <a:ea typeface="Verdana" pitchFamily="34" charset="0"/>
                <a:cs typeface="Verdana" pitchFamily="34" charset="0"/>
              </a:rPr>
              <a:t> at </a:t>
            </a:r>
            <a:r>
              <a:rPr lang="it-IT" sz="2600" dirty="0" err="1">
                <a:solidFill>
                  <a:srgbClr val="084F95"/>
                </a:solidFill>
                <a:ea typeface="Verdana" pitchFamily="34" charset="0"/>
                <a:cs typeface="Verdana" pitchFamily="34" charset="0"/>
              </a:rPr>
              <a:t>territorial</a:t>
            </a:r>
            <a:r>
              <a:rPr lang="it-IT" sz="2600" dirty="0">
                <a:solidFill>
                  <a:srgbClr val="084F95"/>
                </a:solidFill>
                <a:ea typeface="Verdana" pitchFamily="34" charset="0"/>
                <a:cs typeface="Verdana" pitchFamily="34" charset="0"/>
              </a:rPr>
              <a:t> </a:t>
            </a:r>
            <a:r>
              <a:rPr lang="it-IT" sz="2600" dirty="0" err="1">
                <a:solidFill>
                  <a:srgbClr val="084F95"/>
                </a:solidFill>
                <a:ea typeface="Verdana" pitchFamily="34" charset="0"/>
                <a:cs typeface="Verdana" pitchFamily="34" charset="0"/>
              </a:rPr>
              <a:t>level</a:t>
            </a:r>
            <a:r>
              <a:rPr lang="it-IT" sz="2600" dirty="0">
                <a:solidFill>
                  <a:srgbClr val="084F95"/>
                </a:solidFill>
                <a:ea typeface="Verdana" pitchFamily="34" charset="0"/>
                <a:cs typeface="Verdana" pitchFamily="34" charset="0"/>
              </a:rPr>
              <a:t> and at </a:t>
            </a:r>
            <a:r>
              <a:rPr lang="it-IT" sz="2600" dirty="0" err="1">
                <a:solidFill>
                  <a:srgbClr val="084F95"/>
                </a:solidFill>
                <a:ea typeface="Verdana" pitchFamily="34" charset="0"/>
                <a:cs typeface="Verdana" pitchFamily="34" charset="0"/>
              </a:rPr>
              <a:t>transnational</a:t>
            </a:r>
            <a:r>
              <a:rPr lang="it-IT" sz="2600" dirty="0">
                <a:solidFill>
                  <a:srgbClr val="084F95"/>
                </a:solidFill>
                <a:ea typeface="Verdana" pitchFamily="34" charset="0"/>
                <a:cs typeface="Verdana" pitchFamily="34" charset="0"/>
              </a:rPr>
              <a:t> </a:t>
            </a:r>
            <a:r>
              <a:rPr lang="it-IT" sz="2600" dirty="0" err="1">
                <a:solidFill>
                  <a:srgbClr val="084F95"/>
                </a:solidFill>
                <a:ea typeface="Verdana" pitchFamily="34" charset="0"/>
                <a:cs typeface="Verdana" pitchFamily="34" charset="0"/>
              </a:rPr>
              <a:t>level</a:t>
            </a:r>
            <a:r>
              <a:rPr lang="it-IT" sz="2600" dirty="0">
                <a:solidFill>
                  <a:srgbClr val="084F95"/>
                </a:solidFill>
                <a:ea typeface="Verdana" pitchFamily="34" charset="0"/>
                <a:cs typeface="Verdana" pitchFamily="34" charset="0"/>
              </a:rPr>
              <a:t> </a:t>
            </a:r>
            <a:r>
              <a:rPr lang="it-IT" sz="2600" dirty="0" err="1">
                <a:solidFill>
                  <a:srgbClr val="084F9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itchFamily="34" charset="0"/>
                <a:cs typeface="Verdana" pitchFamily="34" charset="0"/>
              </a:rPr>
              <a:t>favoring</a:t>
            </a:r>
            <a:r>
              <a:rPr lang="it-IT" sz="2600" dirty="0">
                <a:solidFill>
                  <a:srgbClr val="084F9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itchFamily="34" charset="0"/>
                <a:cs typeface="Verdana" pitchFamily="34" charset="0"/>
              </a:rPr>
              <a:t> the </a:t>
            </a:r>
            <a:r>
              <a:rPr lang="it-IT" sz="2600" dirty="0" err="1">
                <a:solidFill>
                  <a:srgbClr val="084F9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itchFamily="34" charset="0"/>
                <a:cs typeface="Verdana" pitchFamily="34" charset="0"/>
              </a:rPr>
              <a:t>creation</a:t>
            </a:r>
            <a:r>
              <a:rPr lang="it-IT" sz="2600" dirty="0">
                <a:solidFill>
                  <a:srgbClr val="084F9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itchFamily="34" charset="0"/>
                <a:cs typeface="Verdana" pitchFamily="34" charset="0"/>
              </a:rPr>
              <a:t> of networks and clusters</a:t>
            </a:r>
            <a:r>
              <a:rPr lang="it-IT" sz="2600" dirty="0">
                <a:solidFill>
                  <a:srgbClr val="084F95"/>
                </a:solidFill>
                <a:ea typeface="Verdana" pitchFamily="34" charset="0"/>
                <a:cs typeface="Verdana" pitchFamily="34" charset="0"/>
              </a:rPr>
              <a:t> </a:t>
            </a:r>
            <a:r>
              <a:rPr lang="it-IT" sz="2600" dirty="0" err="1">
                <a:solidFill>
                  <a:srgbClr val="084F95"/>
                </a:solidFill>
                <a:ea typeface="Verdana" pitchFamily="34" charset="0"/>
                <a:cs typeface="Verdana" pitchFamily="34" charset="0"/>
              </a:rPr>
              <a:t>able</a:t>
            </a:r>
            <a:r>
              <a:rPr lang="it-IT" sz="2600" dirty="0">
                <a:solidFill>
                  <a:srgbClr val="084F95"/>
                </a:solidFill>
                <a:ea typeface="Verdana" pitchFamily="34" charset="0"/>
                <a:cs typeface="Verdana" pitchFamily="34" charset="0"/>
              </a:rPr>
              <a:t> to </a:t>
            </a:r>
            <a:r>
              <a:rPr lang="it-IT" sz="2600" dirty="0" err="1">
                <a:solidFill>
                  <a:srgbClr val="084F95"/>
                </a:solidFill>
                <a:ea typeface="Verdana" pitchFamily="34" charset="0"/>
                <a:cs typeface="Verdana" pitchFamily="34" charset="0"/>
              </a:rPr>
              <a:t>promote</a:t>
            </a:r>
            <a:r>
              <a:rPr lang="it-IT" sz="2600" dirty="0">
                <a:solidFill>
                  <a:srgbClr val="084F95"/>
                </a:solidFill>
                <a:ea typeface="Verdana" pitchFamily="34" charset="0"/>
                <a:cs typeface="Verdana" pitchFamily="34" charset="0"/>
              </a:rPr>
              <a:t> a cross-</a:t>
            </a:r>
            <a:r>
              <a:rPr lang="it-IT" sz="2600" dirty="0" err="1">
                <a:solidFill>
                  <a:srgbClr val="084F95"/>
                </a:solidFill>
                <a:ea typeface="Verdana" pitchFamily="34" charset="0"/>
                <a:cs typeface="Verdana" pitchFamily="34" charset="0"/>
              </a:rPr>
              <a:t>fertilization</a:t>
            </a:r>
            <a:r>
              <a:rPr lang="it-IT" sz="2600" dirty="0">
                <a:solidFill>
                  <a:srgbClr val="084F95"/>
                </a:solidFill>
                <a:ea typeface="Verdana" pitchFamily="34" charset="0"/>
                <a:cs typeface="Verdana" pitchFamily="34" charset="0"/>
              </a:rPr>
              <a:t> in the </a:t>
            </a:r>
            <a:r>
              <a:rPr lang="it-IT" sz="2600" dirty="0" err="1">
                <a:solidFill>
                  <a:srgbClr val="084F95"/>
                </a:solidFill>
                <a:ea typeface="Verdana" pitchFamily="34" charset="0"/>
                <a:cs typeface="Verdana" pitchFamily="34" charset="0"/>
              </a:rPr>
              <a:t>sector</a:t>
            </a:r>
            <a:r>
              <a:rPr lang="it-IT" sz="2600" dirty="0">
                <a:solidFill>
                  <a:srgbClr val="084F95"/>
                </a:solidFill>
                <a:ea typeface="Verdana" pitchFamily="34" charset="0"/>
                <a:cs typeface="Verdana" pitchFamily="34" charset="0"/>
              </a:rPr>
              <a:t> and </a:t>
            </a:r>
            <a:r>
              <a:rPr lang="en-GB" sz="2600" dirty="0">
                <a:solidFill>
                  <a:srgbClr val="084F95"/>
                </a:solidFill>
                <a:ea typeface="Verdana" pitchFamily="34" charset="0"/>
                <a:cs typeface="Verdana" pitchFamily="34" charset="0"/>
              </a:rPr>
              <a:t>unlock the potential of cultural and creative </a:t>
            </a:r>
            <a:r>
              <a:rPr lang="en-GB" sz="2600" dirty="0" smtClean="0">
                <a:solidFill>
                  <a:srgbClr val="084F95"/>
                </a:solidFill>
                <a:ea typeface="Verdana" pitchFamily="34" charset="0"/>
                <a:cs typeface="Verdana" pitchFamily="34" charset="0"/>
              </a:rPr>
              <a:t>industries</a:t>
            </a:r>
            <a:endParaRPr lang="it-IT" sz="2600" dirty="0">
              <a:solidFill>
                <a:srgbClr val="084F95"/>
              </a:solidFill>
              <a:ea typeface="Verdana" pitchFamily="34" charset="0"/>
              <a:cs typeface="Verdana" pitchFamily="34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endParaRPr lang="it-IT" sz="2600" dirty="0">
              <a:solidFill>
                <a:srgbClr val="084F95"/>
              </a:solidFill>
              <a:ea typeface="Verdana" pitchFamily="34" charset="0"/>
              <a:cs typeface="Verdana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Ø"/>
              <a:defRPr/>
            </a:pPr>
            <a:endParaRPr lang="it-IT" sz="2400" dirty="0">
              <a:solidFill>
                <a:srgbClr val="084F95"/>
              </a:solidFill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7514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66057" y="303060"/>
            <a:ext cx="10972800" cy="557784"/>
          </a:xfrm>
        </p:spPr>
        <p:txBody>
          <a:bodyPr>
            <a:noAutofit/>
          </a:bodyPr>
          <a:lstStyle/>
          <a:p>
            <a:r>
              <a:rPr lang="it-IT" sz="2800" b="1" dirty="0">
                <a:solidFill>
                  <a:srgbClr val="084F95"/>
                </a:solidFill>
                <a:latin typeface="+mn-lt"/>
                <a:ea typeface="Verdana" pitchFamily="34" charset="0"/>
                <a:cs typeface="Verdana" pitchFamily="34" charset="0"/>
              </a:rPr>
              <a:t>RESULTS IN BASILICATA </a:t>
            </a:r>
          </a:p>
        </p:txBody>
      </p:sp>
      <p:sp>
        <p:nvSpPr>
          <p:cNvPr id="8" name="Rettangolo 7"/>
          <p:cNvSpPr/>
          <p:nvPr/>
        </p:nvSpPr>
        <p:spPr>
          <a:xfrm>
            <a:off x="558199" y="1086357"/>
            <a:ext cx="1110908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084F95"/>
                </a:solidFill>
                <a:ea typeface="Verdana" pitchFamily="34" charset="0"/>
                <a:cs typeface="Verdana" pitchFamily="34" charset="0"/>
              </a:rPr>
              <a:t> At </a:t>
            </a:r>
            <a:r>
              <a:rPr lang="en-US" sz="2400" u="sng" dirty="0" smtClean="0">
                <a:solidFill>
                  <a:srgbClr val="084F95"/>
                </a:solidFill>
                <a:ea typeface="Verdana" pitchFamily="34" charset="0"/>
                <a:cs typeface="Verdana" pitchFamily="34" charset="0"/>
              </a:rPr>
              <a:t>project level</a:t>
            </a:r>
            <a:r>
              <a:rPr lang="en-US" sz="2400" dirty="0" smtClean="0">
                <a:solidFill>
                  <a:srgbClr val="084F95"/>
                </a:solidFill>
                <a:ea typeface="Verdana" pitchFamily="34" charset="0"/>
                <a:cs typeface="Verdana" pitchFamily="34" charset="0"/>
              </a:rPr>
              <a:t>:</a:t>
            </a:r>
          </a:p>
          <a:p>
            <a:pPr indent="-342900">
              <a:buFontTx/>
              <a:buChar char="-"/>
            </a:pPr>
            <a:r>
              <a:rPr lang="en-GB" sz="2400" dirty="0">
                <a:solidFill>
                  <a:srgbClr val="084F95"/>
                </a:solidFill>
                <a:ea typeface="Verdana" pitchFamily="34" charset="0"/>
                <a:cs typeface="Verdana" pitchFamily="34" charset="0"/>
              </a:rPr>
              <a:t>CCI  State of the Art Analysis </a:t>
            </a:r>
          </a:p>
          <a:p>
            <a:pPr indent="-342900">
              <a:buFontTx/>
              <a:buChar char="-"/>
            </a:pPr>
            <a:r>
              <a:rPr lang="en-US" sz="2400" dirty="0">
                <a:solidFill>
                  <a:srgbClr val="084F95"/>
                </a:solidFill>
                <a:ea typeface="Verdana" pitchFamily="34" charset="0"/>
                <a:cs typeface="Verdana" pitchFamily="34" charset="0"/>
              </a:rPr>
              <a:t>Strategic Action Plan</a:t>
            </a:r>
          </a:p>
          <a:p>
            <a:pPr marL="342900" indent="-342900">
              <a:buFontTx/>
              <a:buChar char="-"/>
            </a:pPr>
            <a:r>
              <a:rPr lang="en-US" sz="2400" dirty="0" smtClean="0">
                <a:solidFill>
                  <a:srgbClr val="084F95"/>
                </a:solidFill>
                <a:ea typeface="Verdana" pitchFamily="34" charset="0"/>
                <a:cs typeface="Verdana" pitchFamily="34" charset="0"/>
              </a:rPr>
              <a:t>(Organization of the) Training </a:t>
            </a:r>
            <a:r>
              <a:rPr lang="en-US" sz="2400" dirty="0">
                <a:solidFill>
                  <a:srgbClr val="084F95"/>
                </a:solidFill>
                <a:ea typeface="Verdana" pitchFamily="34" charset="0"/>
                <a:cs typeface="Verdana" pitchFamily="34" charset="0"/>
              </a:rPr>
              <a:t>for Cluster Managers </a:t>
            </a:r>
            <a:r>
              <a:rPr lang="en-US" sz="2400" dirty="0" smtClean="0">
                <a:solidFill>
                  <a:srgbClr val="084F95"/>
                </a:solidFill>
                <a:ea typeface="Verdana" pitchFamily="34" charset="0"/>
                <a:cs typeface="Verdana" pitchFamily="34" charset="0"/>
              </a:rPr>
              <a:t> (n. 23 Managers/Facilitators)</a:t>
            </a:r>
          </a:p>
          <a:p>
            <a:pPr marL="342900" indent="-342900">
              <a:buFontTx/>
              <a:buChar char="-"/>
            </a:pPr>
            <a:r>
              <a:rPr lang="en-US" sz="2400" dirty="0">
                <a:solidFill>
                  <a:srgbClr val="084F95"/>
                </a:solidFill>
                <a:ea typeface="Verdana" pitchFamily="34" charset="0"/>
                <a:cs typeface="Verdana" pitchFamily="34" charset="0"/>
              </a:rPr>
              <a:t>Living Lab (3 workshops - n.100</a:t>
            </a:r>
            <a:r>
              <a:rPr lang="en-US" sz="2400" dirty="0" smtClean="0">
                <a:solidFill>
                  <a:srgbClr val="084F95"/>
                </a:solidFill>
                <a:ea typeface="Verdana" pitchFamily="34" charset="0"/>
                <a:cs typeface="Verdana" pitchFamily="34" charset="0"/>
              </a:rPr>
              <a:t> participants)</a:t>
            </a:r>
            <a:endParaRPr lang="en-US" sz="2400" dirty="0">
              <a:solidFill>
                <a:srgbClr val="084F95"/>
              </a:solidFill>
              <a:ea typeface="Verdana" pitchFamily="34" charset="0"/>
              <a:cs typeface="Verdana" pitchFamily="34" charset="0"/>
            </a:endParaRPr>
          </a:p>
          <a:p>
            <a:pPr marL="342900" indent="-342900">
              <a:buFontTx/>
              <a:buChar char="-"/>
            </a:pPr>
            <a:r>
              <a:rPr lang="en-US" sz="2400" dirty="0" smtClean="0">
                <a:solidFill>
                  <a:srgbClr val="084F95"/>
                </a:solidFill>
                <a:ea typeface="Verdana" pitchFamily="34" charset="0"/>
                <a:cs typeface="Verdana" pitchFamily="34" charset="0"/>
              </a:rPr>
              <a:t>Cluster Business Plan  </a:t>
            </a:r>
          </a:p>
          <a:p>
            <a:pPr marL="342900" indent="-342900">
              <a:buFontTx/>
              <a:buChar char="-"/>
            </a:pPr>
            <a:r>
              <a:rPr lang="en-US" sz="2400" dirty="0" smtClean="0">
                <a:solidFill>
                  <a:srgbClr val="084F95"/>
                </a:solidFill>
                <a:ea typeface="Verdana" pitchFamily="34" charset="0"/>
                <a:cs typeface="Verdana" pitchFamily="34" charset="0"/>
              </a:rPr>
              <a:t>Innovation project </a:t>
            </a:r>
          </a:p>
          <a:p>
            <a:pPr marL="342900" indent="-342900">
              <a:buFontTx/>
              <a:buChar char="-"/>
            </a:pPr>
            <a:endParaRPr lang="en-US" sz="2400" b="1" dirty="0" smtClean="0">
              <a:solidFill>
                <a:srgbClr val="084F95"/>
              </a:solidFill>
              <a:ea typeface="Verdana" pitchFamily="34" charset="0"/>
              <a:cs typeface="Verdana" pitchFamily="34" charset="0"/>
            </a:endParaRPr>
          </a:p>
          <a:p>
            <a:r>
              <a:rPr lang="en-US" sz="2400" dirty="0">
                <a:solidFill>
                  <a:srgbClr val="084F95"/>
                </a:solidFill>
                <a:ea typeface="Verdana" pitchFamily="34" charset="0"/>
                <a:cs typeface="Verdana" pitchFamily="34" charset="0"/>
              </a:rPr>
              <a:t>At </a:t>
            </a:r>
            <a:r>
              <a:rPr lang="en-US" sz="2400" u="sng" dirty="0" smtClean="0">
                <a:solidFill>
                  <a:srgbClr val="084F95"/>
                </a:solidFill>
                <a:ea typeface="Verdana" pitchFamily="34" charset="0"/>
                <a:cs typeface="Verdana" pitchFamily="34" charset="0"/>
              </a:rPr>
              <a:t>territorial level</a:t>
            </a:r>
            <a:r>
              <a:rPr lang="en-US" sz="2400" dirty="0" smtClean="0">
                <a:solidFill>
                  <a:srgbClr val="084F95"/>
                </a:solidFill>
                <a:ea typeface="Verdana" pitchFamily="34" charset="0"/>
                <a:cs typeface="Verdana" pitchFamily="34" charset="0"/>
              </a:rPr>
              <a:t>:</a:t>
            </a:r>
          </a:p>
          <a:p>
            <a:pPr marL="342900" indent="-342900" algn="just">
              <a:buFontTx/>
              <a:buChar char="-"/>
            </a:pPr>
            <a:r>
              <a:rPr lang="en-US" sz="2400" dirty="0">
                <a:solidFill>
                  <a:srgbClr val="084F95"/>
                </a:solidFill>
                <a:ea typeface="Verdana" pitchFamily="34" charset="0"/>
                <a:cs typeface="Verdana" pitchFamily="34" charset="0"/>
              </a:rPr>
              <a:t>Establishment of the </a:t>
            </a:r>
            <a:r>
              <a:rPr lang="en-US" sz="2400" dirty="0">
                <a:solidFill>
                  <a:srgbClr val="084F9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itchFamily="34" charset="0"/>
                <a:cs typeface="Verdana" pitchFamily="34" charset="0"/>
              </a:rPr>
              <a:t>CCI cluster  ‘</a:t>
            </a:r>
            <a:r>
              <a:rPr lang="it-IT" sz="2400" dirty="0">
                <a:solidFill>
                  <a:srgbClr val="084F9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itchFamily="34" charset="0"/>
                <a:cs typeface="Verdana" pitchFamily="34" charset="0"/>
              </a:rPr>
              <a:t>Basilicata Creativa’ </a:t>
            </a:r>
            <a:r>
              <a:rPr lang="en-US" sz="2400" dirty="0" smtClean="0">
                <a:solidFill>
                  <a:srgbClr val="084F95"/>
                </a:solidFill>
                <a:ea typeface="Verdana" pitchFamily="34" charset="0"/>
                <a:cs typeface="Verdana" pitchFamily="34" charset="0"/>
              </a:rPr>
              <a:t>(48 </a:t>
            </a:r>
            <a:r>
              <a:rPr lang="en-US" sz="2400" dirty="0">
                <a:solidFill>
                  <a:srgbClr val="084F95"/>
                </a:solidFill>
                <a:ea typeface="Verdana" pitchFamily="34" charset="0"/>
                <a:cs typeface="Verdana" pitchFamily="34" charset="0"/>
              </a:rPr>
              <a:t>companies </a:t>
            </a:r>
            <a:r>
              <a:rPr lang="en-US" sz="2400" dirty="0" smtClean="0">
                <a:solidFill>
                  <a:srgbClr val="084F95"/>
                </a:solidFill>
                <a:ea typeface="Verdana" pitchFamily="34" charset="0"/>
                <a:cs typeface="Verdana" pitchFamily="34" charset="0"/>
              </a:rPr>
              <a:t>+ UNI</a:t>
            </a:r>
            <a:r>
              <a:rPr lang="it-IT" sz="2400" dirty="0">
                <a:solidFill>
                  <a:srgbClr val="084F95"/>
                </a:solidFill>
                <a:ea typeface="Verdana" pitchFamily="34" charset="0"/>
                <a:cs typeface="Verdana" pitchFamily="34" charset="0"/>
              </a:rPr>
              <a:t>IBAS and ‘CNR’)</a:t>
            </a:r>
            <a:endParaRPr lang="en-US" sz="2400" dirty="0">
              <a:solidFill>
                <a:srgbClr val="084F95"/>
              </a:solidFill>
              <a:ea typeface="Verdana" pitchFamily="34" charset="0"/>
              <a:cs typeface="Verdana" pitchFamily="34" charset="0"/>
            </a:endParaRPr>
          </a:p>
          <a:p>
            <a:pPr marL="342900" indent="-342900" algn="just">
              <a:buFontTx/>
              <a:buChar char="-"/>
            </a:pPr>
            <a:r>
              <a:rPr lang="en-GB" sz="2400" dirty="0">
                <a:solidFill>
                  <a:srgbClr val="084F9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itchFamily="34" charset="0"/>
                <a:cs typeface="Verdana" pitchFamily="34" charset="0"/>
              </a:rPr>
              <a:t>Public Notice </a:t>
            </a:r>
            <a:r>
              <a:rPr lang="en-GB" sz="2400" dirty="0">
                <a:solidFill>
                  <a:srgbClr val="084F95"/>
                </a:solidFill>
                <a:ea typeface="Verdana" pitchFamily="34" charset="0"/>
                <a:cs typeface="Verdana" pitchFamily="34" charset="0"/>
              </a:rPr>
              <a:t>for the support of entrepreneurial activities aimed at enhancing the cultural and natural attractors of the regional territory with a special focus on the CCI sector: creative, cultural, artistic activities, publishing, music, cinema, game production, design, fashion, communication, marketing and digital</a:t>
            </a:r>
            <a:endParaRPr lang="it-IT" sz="2400" dirty="0">
              <a:solidFill>
                <a:srgbClr val="084F95"/>
              </a:solidFill>
              <a:ea typeface="Verdana" pitchFamily="34" charset="0"/>
              <a:cs typeface="Verdana" pitchFamily="34" charset="0"/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0684" y="203730"/>
            <a:ext cx="1594612" cy="735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603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66057" y="303060"/>
            <a:ext cx="10972800" cy="557784"/>
          </a:xfrm>
        </p:spPr>
        <p:txBody>
          <a:bodyPr>
            <a:noAutofit/>
          </a:bodyPr>
          <a:lstStyle/>
          <a:p>
            <a:r>
              <a:rPr lang="it-IT" sz="2800" b="1" dirty="0" smtClean="0">
                <a:solidFill>
                  <a:srgbClr val="084F95"/>
                </a:solidFill>
                <a:latin typeface="+mn-lt"/>
                <a:ea typeface="Verdana" pitchFamily="34" charset="0"/>
                <a:cs typeface="Verdana" pitchFamily="34" charset="0"/>
              </a:rPr>
              <a:t>SOME PICTURES</a:t>
            </a:r>
            <a:endParaRPr lang="it-IT" sz="2800" b="1" dirty="0">
              <a:solidFill>
                <a:srgbClr val="084F95"/>
              </a:solidFill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558199" y="2000757"/>
            <a:ext cx="103722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084F95"/>
                </a:solidFill>
                <a:ea typeface="Verdana" pitchFamily="34" charset="0"/>
                <a:cs typeface="Verdana" pitchFamily="34" charset="0"/>
              </a:rPr>
              <a:t> </a:t>
            </a:r>
            <a:endParaRPr lang="it-IT" sz="2400" dirty="0">
              <a:solidFill>
                <a:srgbClr val="084F95"/>
              </a:solidFill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788" y="5852176"/>
            <a:ext cx="1594612" cy="735047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05397"/>
            <a:ext cx="4092212" cy="2728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magine 8" descr="S:\COMMESSA_97_CHIMERA\Interreg_Med_CHIMERA\wp4\bootcamp_22_05_18\foto\IMG_9282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5729" y="1788849"/>
            <a:ext cx="2344195" cy="23612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magine 9" descr="S:\COMMESSA_97_CHIMERA\Interreg_Med_CHIMERA\wp4\co_design_Living lab Matera_26_10_18\foto\IMG_0912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512181" y="1704847"/>
            <a:ext cx="4039566" cy="30142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magine 10" descr="S:\COMMESSA_97_CHIMERA\Interreg_Med_CHIMERA\wp4\Innovation camp_7_05_19\IMG_2852.JPG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492" y="4512818"/>
            <a:ext cx="4136986" cy="22236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49575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/>
          <p:cNvPicPr>
            <a:picLocks noChangeAspect="1"/>
          </p:cNvPicPr>
          <p:nvPr/>
        </p:nvPicPr>
        <p:blipFill rotWithShape="1">
          <a:blip r:embed="rId3"/>
          <a:srcRect l="24735" t="13801" r="26011" b="4743"/>
          <a:stretch/>
        </p:blipFill>
        <p:spPr>
          <a:xfrm>
            <a:off x="-15063" y="10140"/>
            <a:ext cx="6691667" cy="737775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03664" y="11266714"/>
            <a:ext cx="12181366" cy="17961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06"/>
          <a:stretch/>
        </p:blipFill>
        <p:spPr>
          <a:xfrm>
            <a:off x="6980413" y="57765"/>
            <a:ext cx="2420901" cy="1116000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68" t="20180" r="9144"/>
          <a:stretch/>
        </p:blipFill>
        <p:spPr>
          <a:xfrm>
            <a:off x="9631549" y="175711"/>
            <a:ext cx="2382477" cy="520996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0315" y="5790462"/>
            <a:ext cx="2211685" cy="997665"/>
          </a:xfrm>
          <a:prstGeom prst="rect">
            <a:avLst/>
          </a:prstGeom>
        </p:spPr>
      </p:pic>
      <p:sp>
        <p:nvSpPr>
          <p:cNvPr id="18" name="Larme 17"/>
          <p:cNvSpPr/>
          <p:nvPr/>
        </p:nvSpPr>
        <p:spPr>
          <a:xfrm>
            <a:off x="6794340" y="2331331"/>
            <a:ext cx="5219686" cy="1367684"/>
          </a:xfrm>
          <a:prstGeom prst="teardrop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solidFill>
                  <a:srgbClr val="084F95"/>
                </a:solidFill>
              </a:rPr>
              <a:t>THANK </a:t>
            </a:r>
            <a:r>
              <a:rPr lang="fr-FR" sz="2800" b="1" dirty="0" smtClean="0">
                <a:solidFill>
                  <a:srgbClr val="084F95"/>
                </a:solidFill>
              </a:rPr>
              <a:t>YOU </a:t>
            </a:r>
          </a:p>
          <a:p>
            <a:pPr algn="ctr"/>
            <a:r>
              <a:rPr lang="fr-FR" sz="2800" b="1" dirty="0" smtClean="0">
                <a:solidFill>
                  <a:srgbClr val="084F95"/>
                </a:solidFill>
              </a:rPr>
              <a:t>FOR YOUR ATTENTION</a:t>
            </a:r>
            <a:endParaRPr lang="fr-FR" sz="2800" b="1" dirty="0">
              <a:solidFill>
                <a:srgbClr val="084F9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710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8454541A46D3E74D9801624A9C0D1CDD" ma:contentTypeVersion="10" ma:contentTypeDescription="Creare un nuovo documento." ma:contentTypeScope="" ma:versionID="3129170c9bc8ba254425eb015fbee613">
  <xsd:schema xmlns:xsd="http://www.w3.org/2001/XMLSchema" xmlns:xs="http://www.w3.org/2001/XMLSchema" xmlns:p="http://schemas.microsoft.com/office/2006/metadata/properties" xmlns:ns2="e7a0db27-10ea-4bee-a55b-557cf25feab1" xmlns:ns3="be288cff-a629-415c-be04-0c1885cb9aea" targetNamespace="http://schemas.microsoft.com/office/2006/metadata/properties" ma:root="true" ma:fieldsID="e70267ca914d3a1501316aaa8116d091" ns2:_="" ns3:_="">
    <xsd:import namespace="e7a0db27-10ea-4bee-a55b-557cf25feab1"/>
    <xsd:import namespace="be288cff-a629-415c-be04-0c1885cb9ae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a0db27-10ea-4bee-a55b-557cf25feab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e288cff-a629-415c-be04-0c1885cb9aea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F3B5E3B-FACA-4269-AB0F-0964CCD24FAF}"/>
</file>

<file path=customXml/itemProps2.xml><?xml version="1.0" encoding="utf-8"?>
<ds:datastoreItem xmlns:ds="http://schemas.openxmlformats.org/officeDocument/2006/customXml" ds:itemID="{8D8B60B2-274D-4363-8693-A6368CE1B511}"/>
</file>

<file path=customXml/itemProps3.xml><?xml version="1.0" encoding="utf-8"?>
<ds:datastoreItem xmlns:ds="http://schemas.openxmlformats.org/officeDocument/2006/customXml" ds:itemID="{AF07F155-D68C-4F38-A7E9-386D6C8BB75A}"/>
</file>

<file path=docProps/app.xml><?xml version="1.0" encoding="utf-8"?>
<Properties xmlns="http://schemas.openxmlformats.org/officeDocument/2006/extended-properties" xmlns:vt="http://schemas.openxmlformats.org/officeDocument/2006/docPropsVTypes">
  <TotalTime>2980</TotalTime>
  <Words>330</Words>
  <Application>Microsoft Office PowerPoint</Application>
  <PresentationFormat>Personalizzato</PresentationFormat>
  <Paragraphs>44</Paragraphs>
  <Slides>6</Slides>
  <Notes>6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7" baseType="lpstr">
      <vt:lpstr>Thème Office</vt:lpstr>
      <vt:lpstr>Presentazione standard di PowerPoint</vt:lpstr>
      <vt:lpstr>CHIMERA FRAMEWORK</vt:lpstr>
      <vt:lpstr>WHY BASILICATA REGION JOINED CHIMERA </vt:lpstr>
      <vt:lpstr>RESULTS IN BASILICATA </vt:lpstr>
      <vt:lpstr>SOME PICTURES</vt:lpstr>
      <vt:lpstr>Presentazione standard di PowerPoint</vt:lpstr>
    </vt:vector>
  </TitlesOfParts>
  <Company>CCINCA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GIORDANO Julie</dc:creator>
  <cp:lastModifiedBy>Patrizia PO. Orofino</cp:lastModifiedBy>
  <cp:revision>373</cp:revision>
  <cp:lastPrinted>2017-09-28T13:58:04Z</cp:lastPrinted>
  <dcterms:created xsi:type="dcterms:W3CDTF">2016-11-04T15:19:47Z</dcterms:created>
  <dcterms:modified xsi:type="dcterms:W3CDTF">2019-09-20T12:21:49Z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0x0101008454541A46D3E74D9801624A9C0D1CDD</vt:lpwstr>
  </property>
</Properties>
</file>