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264" r:id="rId3"/>
    <p:sldId id="270" r:id="rId4"/>
    <p:sldId id="267" r:id="rId5"/>
    <p:sldId id="278" r:id="rId6"/>
    <p:sldId id="266" r:id="rId7"/>
    <p:sldId id="258" r:id="rId8"/>
    <p:sldId id="259" r:id="rId9"/>
    <p:sldId id="280" r:id="rId10"/>
    <p:sldId id="282" r:id="rId11"/>
    <p:sldId id="260" r:id="rId12"/>
    <p:sldId id="263" r:id="rId13"/>
    <p:sldId id="261" r:id="rId14"/>
    <p:sldId id="262" r:id="rId15"/>
    <p:sldId id="276" r:id="rId16"/>
    <p:sldId id="269" r:id="rId17"/>
    <p:sldId id="275" r:id="rId18"/>
    <p:sldId id="257" r:id="rId19"/>
    <p:sldId id="271" r:id="rId20"/>
    <p:sldId id="268" r:id="rId21"/>
    <p:sldId id="27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1554" autoAdjust="0"/>
  </p:normalViewPr>
  <p:slideViewPr>
    <p:cSldViewPr snapToGrid="0">
      <p:cViewPr>
        <p:scale>
          <a:sx n="88" d="100"/>
          <a:sy n="88" d="100"/>
        </p:scale>
        <p:origin x="-12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89923-1222-4DCF-9609-99AAEFD2CD7F}" type="datetimeFigureOut">
              <a:rPr lang="fr-BE" smtClean="0"/>
              <a:t>5/12/2018</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D6D5F-16CF-4B47-9896-9D14462F8586}" type="slidenum">
              <a:rPr lang="fr-BE" smtClean="0"/>
              <a:t>‹N›</a:t>
            </a:fld>
            <a:endParaRPr lang="fr-BE"/>
          </a:p>
        </p:txBody>
      </p:sp>
    </p:spTree>
    <p:extLst>
      <p:ext uri="{BB962C8B-B14F-4D97-AF65-F5344CB8AC3E}">
        <p14:creationId xmlns:p14="http://schemas.microsoft.com/office/powerpoint/2010/main" val="82945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europa.eu/programmes/horizon2020/en/h2020-section/content-technologies-and-information-management-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if.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KEA </a:t>
            </a:r>
            <a:r>
              <a:rPr lang="fr-BE" dirty="0" err="1"/>
              <a:t>creativity</a:t>
            </a:r>
            <a:r>
              <a:rPr lang="fr-BE" baseline="0" dirty="0"/>
              <a:t> </a:t>
            </a:r>
            <a:r>
              <a:rPr lang="fr-BE" baseline="0" dirty="0" err="1"/>
              <a:t>tree</a:t>
            </a:r>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2</a:t>
            </a:fld>
            <a:endParaRPr lang="fr-BE"/>
          </a:p>
        </p:txBody>
      </p:sp>
    </p:spTree>
    <p:extLst>
      <p:ext uri="{BB962C8B-B14F-4D97-AF65-F5344CB8AC3E}">
        <p14:creationId xmlns:p14="http://schemas.microsoft.com/office/powerpoint/2010/main" val="95248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Horizon 2020 opportunities for creative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STARTS in WP2016/2017: Mainstreaming and Funding</a:t>
            </a:r>
          </a:p>
          <a:p>
            <a:r>
              <a:rPr lang="en-US" dirty="0"/>
              <a:t>STARTS H2020 MAINSTREAMING - </a:t>
            </a:r>
            <a:r>
              <a:rPr lang="en-US" b="1" dirty="0"/>
              <a:t>Art </a:t>
            </a:r>
            <a:r>
              <a:rPr lang="en-US" b="1" dirty="0" err="1"/>
              <a:t>catalysing</a:t>
            </a:r>
            <a:r>
              <a:rPr lang="en-US" b="1" dirty="0"/>
              <a:t> H2020 innovation</a:t>
            </a:r>
          </a:p>
          <a:p>
            <a:r>
              <a:rPr lang="en-US" dirty="0"/>
              <a:t>Combining artistic, design, scientific and technological thinking across all H2020 topics</a:t>
            </a:r>
          </a:p>
          <a:p>
            <a:r>
              <a:rPr lang="en-US" dirty="0"/>
              <a:t>STARTS H2020 Funding - Enhance interaction of S&amp;T and Art world</a:t>
            </a:r>
          </a:p>
          <a:p>
            <a:r>
              <a:rPr lang="en-US" dirty="0"/>
              <a:t>• STARTS EXPLORATION (3 M EUR innovation action )</a:t>
            </a:r>
          </a:p>
          <a:p>
            <a:r>
              <a:rPr lang="en-US" dirty="0"/>
              <a:t>• STARTS MATCHING (4 M EUR coordination action)</a:t>
            </a:r>
          </a:p>
          <a:p>
            <a:r>
              <a:rPr lang="en-US" dirty="0"/>
              <a:t>• STARTS PRIZE (1 M EUR coordination action)</a:t>
            </a: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fr-BE" sz="1200" b="1" kern="1200" dirty="0">
                <a:solidFill>
                  <a:schemeClr val="tx1"/>
                </a:solidFill>
                <a:effectLst/>
                <a:latin typeface="+mn-lt"/>
                <a:ea typeface="+mn-ea"/>
                <a:cs typeface="+mn-cs"/>
              </a:rPr>
              <a:t>Media and content convergence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IA : contribution of between </a:t>
            </a:r>
            <a:r>
              <a:rPr lang="en-US" sz="1200" b="1" kern="1200" dirty="0">
                <a:solidFill>
                  <a:schemeClr val="tx1"/>
                </a:solidFill>
                <a:effectLst/>
                <a:latin typeface="+mn-lt"/>
                <a:ea typeface="+mn-ea"/>
                <a:cs typeface="+mn-cs"/>
              </a:rPr>
              <a:t>EUR 2 and 4 million</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CSA: contribution of about </a:t>
            </a:r>
            <a:r>
              <a:rPr lang="en-US" sz="1200" b="1" kern="1200" dirty="0">
                <a:solidFill>
                  <a:schemeClr val="tx1"/>
                </a:solidFill>
                <a:effectLst/>
                <a:latin typeface="+mn-lt"/>
                <a:ea typeface="+mn-ea"/>
                <a:cs typeface="+mn-cs"/>
              </a:rPr>
              <a:t>EUR 1 million</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Tools for smart digital content in the creative industries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2017:</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contribution  between </a:t>
            </a:r>
            <a:r>
              <a:rPr lang="en-US" sz="1200" b="1" kern="1200" dirty="0">
                <a:solidFill>
                  <a:schemeClr val="tx1"/>
                </a:solidFill>
                <a:effectLst/>
                <a:latin typeface="+mn-lt"/>
                <a:ea typeface="+mn-ea"/>
                <a:cs typeface="+mn-cs"/>
              </a:rPr>
              <a:t>EUR 2 and 4 million for a period between 24 and 36 months</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Cluster facilitated projects for new industrial value chains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contribution of between </a:t>
            </a:r>
            <a:r>
              <a:rPr lang="en-US" sz="1200" b="1" kern="1200" dirty="0">
                <a:solidFill>
                  <a:schemeClr val="tx1"/>
                </a:solidFill>
                <a:effectLst/>
                <a:latin typeface="+mn-lt"/>
                <a:ea typeface="+mn-ea"/>
                <a:cs typeface="+mn-cs"/>
              </a:rPr>
              <a:t>EUR 2.5 and 5 million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Contemporary histories of Europe in artistic and creative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contribution in the order of </a:t>
            </a:r>
            <a:r>
              <a:rPr lang="en-US" sz="1200" b="1" kern="1200" dirty="0">
                <a:solidFill>
                  <a:schemeClr val="tx1"/>
                </a:solidFill>
                <a:effectLst/>
                <a:latin typeface="+mn-lt"/>
                <a:ea typeface="+mn-ea"/>
                <a:cs typeface="+mn-cs"/>
              </a:rPr>
              <a:t>EUR 2.5</a:t>
            </a:r>
            <a:r>
              <a:rPr lang="en-US" sz="1200" kern="1200" dirty="0">
                <a:solidFill>
                  <a:schemeClr val="tx1"/>
                </a:solidFill>
                <a:effectLst/>
                <a:latin typeface="+mn-lt"/>
                <a:ea typeface="+mn-ea"/>
                <a:cs typeface="+mn-cs"/>
              </a:rPr>
              <a:t> million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Participatory approaches and social innovation in culture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RIA : contribution in the order of </a:t>
            </a:r>
            <a:r>
              <a:rPr lang="en-US" sz="1200" b="1" kern="1200" dirty="0">
                <a:solidFill>
                  <a:schemeClr val="tx1"/>
                </a:solidFill>
                <a:effectLst/>
                <a:latin typeface="+mn-lt"/>
                <a:ea typeface="+mn-ea"/>
                <a:cs typeface="+mn-cs"/>
              </a:rPr>
              <a:t>EUR 2.5 million</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CSA: contribution in the order of </a:t>
            </a:r>
            <a:r>
              <a:rPr lang="en-US" sz="1200" b="1" kern="1200" dirty="0">
                <a:solidFill>
                  <a:schemeClr val="tx1"/>
                </a:solidFill>
                <a:effectLst/>
                <a:latin typeface="+mn-lt"/>
                <a:ea typeface="+mn-ea"/>
                <a:cs typeface="+mn-cs"/>
              </a:rPr>
              <a:t>EUR 1.5 million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Cultural</a:t>
            </a:r>
            <a:r>
              <a:rPr lang="en-US" sz="1200" b="1" u="sng" kern="1200" baseline="0" dirty="0">
                <a:solidFill>
                  <a:schemeClr val="tx1"/>
                </a:solidFill>
                <a:effectLst/>
                <a:latin typeface="+mn-lt"/>
                <a:ea typeface="+mn-ea"/>
                <a:cs typeface="+mn-cs"/>
              </a:rPr>
              <a:t> heritage in Horizon 2020</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Cultural heritage of European coastal and maritime regions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2017:</a:t>
            </a:r>
            <a:r>
              <a:rPr lang="fr-BE"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contribution in the order of </a:t>
            </a:r>
            <a:r>
              <a:rPr lang="en-US" sz="1200" b="1" kern="1200" dirty="0">
                <a:solidFill>
                  <a:schemeClr val="tx1"/>
                </a:solidFill>
                <a:effectLst/>
                <a:latin typeface="+mn-lt"/>
                <a:ea typeface="+mn-ea"/>
                <a:cs typeface="+mn-cs"/>
              </a:rPr>
              <a:t>EUR 2.5 million</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European cultural heritage, access and analysis for a richer interpretation of the past</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contribution in the order of </a:t>
            </a:r>
            <a:r>
              <a:rPr lang="en-US" sz="1200" b="1" kern="1200" dirty="0">
                <a:solidFill>
                  <a:schemeClr val="tx1"/>
                </a:solidFill>
                <a:effectLst/>
                <a:latin typeface="+mn-lt"/>
                <a:ea typeface="+mn-ea"/>
                <a:cs typeface="+mn-cs"/>
              </a:rPr>
              <a:t>EUR 2.5 million</a:t>
            </a:r>
            <a:r>
              <a:rPr lang="en-US"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Cultural heritage as a driver for sustainable growth</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contribution in the order of </a:t>
            </a:r>
            <a:r>
              <a:rPr lang="en-US" sz="1200" b="1" kern="1200" dirty="0">
                <a:solidFill>
                  <a:schemeClr val="tx1"/>
                </a:solidFill>
                <a:effectLst/>
                <a:latin typeface="+mn-lt"/>
                <a:ea typeface="+mn-ea"/>
                <a:cs typeface="+mn-cs"/>
              </a:rPr>
              <a:t>EUR 10 million</a:t>
            </a:r>
            <a:endParaRPr lang="fr-BE"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Innovative financing, business and governance models for adaptive re-use of cultural heritage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contribution in the order of </a:t>
            </a:r>
            <a:r>
              <a:rPr lang="en-US" sz="1200" b="1" kern="1200" dirty="0">
                <a:solidFill>
                  <a:schemeClr val="tx1"/>
                </a:solidFill>
                <a:effectLst/>
                <a:latin typeface="+mn-lt"/>
                <a:ea typeface="+mn-ea"/>
                <a:cs typeface="+mn-cs"/>
              </a:rPr>
              <a:t>EUR 5 million</a:t>
            </a: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H2020</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programme</a:t>
            </a:r>
            <a:r>
              <a:rPr lang="en-US" sz="1200" kern="1200" baseline="0" dirty="0">
                <a:solidFill>
                  <a:schemeClr val="tx1"/>
                </a:solidFill>
                <a:effectLst/>
                <a:latin typeface="+mn-lt"/>
                <a:ea typeface="+mn-ea"/>
                <a:cs typeface="+mn-cs"/>
              </a:rPr>
              <a:t> banner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image on content</a:t>
            </a:r>
            <a:r>
              <a:rPr lang="en-US" sz="1200" kern="1200" baseline="0" dirty="0">
                <a:solidFill>
                  <a:schemeClr val="tx1"/>
                </a:solidFill>
                <a:effectLst/>
                <a:latin typeface="+mn-lt"/>
                <a:ea typeface="+mn-ea"/>
                <a:cs typeface="+mn-cs"/>
              </a:rPr>
              <a:t> and technologies in H2020 </a:t>
            </a:r>
            <a:r>
              <a:rPr lang="en-US" sz="1200" u="sng" kern="1200" dirty="0">
                <a:solidFill>
                  <a:schemeClr val="tx1"/>
                </a:solidFill>
                <a:effectLst/>
                <a:latin typeface="+mn-lt"/>
                <a:ea typeface="+mn-ea"/>
                <a:cs typeface="+mn-cs"/>
                <a:hlinkClick r:id="rId3"/>
              </a:rPr>
              <a:t>https://ec.europa.eu/programmes/horizon2020/en/h2020-section/content-technologies-and-information-management-0</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image on cultural heritage (from EC report</a:t>
            </a:r>
            <a:r>
              <a:rPr lang="en-US" sz="1200" kern="1200" baseline="0" dirty="0">
                <a:solidFill>
                  <a:schemeClr val="tx1"/>
                </a:solidFill>
                <a:effectLst/>
                <a:latin typeface="+mn-lt"/>
                <a:ea typeface="+mn-ea"/>
                <a:cs typeface="+mn-cs"/>
              </a:rPr>
              <a:t> ‘Getting cultural heritage to work for Europe, 2015) https://ec.europa.eu/programmes/horizon2020/en/news/getting-cultural-heritage-work-europe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images</a:t>
            </a:r>
            <a:r>
              <a:rPr lang="en-US" sz="1200" kern="1200" baseline="0" dirty="0">
                <a:solidFill>
                  <a:schemeClr val="tx1"/>
                </a:solidFill>
                <a:effectLst/>
                <a:latin typeface="+mn-lt"/>
                <a:ea typeface="+mn-ea"/>
                <a:cs typeface="+mn-cs"/>
              </a:rPr>
              <a:t> of </a:t>
            </a:r>
            <a:r>
              <a:rPr lang="en-US" sz="1200" kern="1200" baseline="0" dirty="0" err="1">
                <a:solidFill>
                  <a:schemeClr val="tx1"/>
                </a:solidFill>
                <a:effectLst/>
                <a:latin typeface="+mn-lt"/>
                <a:ea typeface="+mn-ea"/>
                <a:cs typeface="+mn-cs"/>
              </a:rPr>
              <a:t>art+science+technology</a:t>
            </a:r>
            <a:r>
              <a:rPr lang="en-US" sz="1200" kern="1200" baseline="0" dirty="0">
                <a:solidFill>
                  <a:schemeClr val="tx1"/>
                </a:solidFill>
                <a:effectLst/>
                <a:latin typeface="+mn-lt"/>
                <a:ea typeface="+mn-ea"/>
                <a:cs typeface="+mn-cs"/>
              </a:rPr>
              <a:t> (Start Prize) https://starts-prize.aec.at/en/ </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13</a:t>
            </a:fld>
            <a:endParaRPr lang="fr-BE"/>
          </a:p>
        </p:txBody>
      </p:sp>
    </p:spTree>
    <p:extLst>
      <p:ext uri="{BB962C8B-B14F-4D97-AF65-F5344CB8AC3E}">
        <p14:creationId xmlns:p14="http://schemas.microsoft.com/office/powerpoint/2010/main" val="133456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URBACT </a:t>
            </a:r>
            <a:r>
              <a:rPr lang="en-US" sz="1200" b="1" kern="1200" dirty="0" err="1">
                <a:solidFill>
                  <a:schemeClr val="tx1"/>
                </a:solidFill>
                <a:effectLst/>
                <a:latin typeface="+mn-lt"/>
                <a:ea typeface="+mn-ea"/>
                <a:cs typeface="+mn-cs"/>
              </a:rPr>
              <a:t>programme</a:t>
            </a:r>
            <a:r>
              <a:rPr lang="en-US" sz="1200" b="1" kern="1200" dirty="0">
                <a:solidFill>
                  <a:schemeClr val="tx1"/>
                </a:solidFill>
                <a:effectLst/>
                <a:latin typeface="+mn-lt"/>
                <a:ea typeface="+mn-ea"/>
                <a:cs typeface="+mn-cs"/>
              </a:rPr>
              <a:t> and culture</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Creative </a:t>
            </a:r>
            <a:r>
              <a:rPr lang="en-US" sz="1200" kern="1200" dirty="0" err="1">
                <a:solidFill>
                  <a:schemeClr val="tx1"/>
                </a:solidFill>
                <a:effectLst/>
                <a:latin typeface="+mn-lt"/>
                <a:ea typeface="+mn-ea"/>
                <a:cs typeface="+mn-cs"/>
              </a:rPr>
              <a:t>SpiN</a:t>
            </a:r>
            <a:r>
              <a:rPr lang="en-US" sz="1200" kern="1200" dirty="0">
                <a:solidFill>
                  <a:schemeClr val="tx1"/>
                </a:solidFill>
                <a:effectLst/>
                <a:latin typeface="+mn-lt"/>
                <a:ea typeface="+mn-ea"/>
                <a:cs typeface="+mn-cs"/>
              </a:rPr>
              <a:t>: a t</a:t>
            </a:r>
            <a:r>
              <a:rPr lang="en-US" altLang="en-US" sz="1200" dirty="0">
                <a:solidFill>
                  <a:srgbClr val="898989"/>
                </a:solidFill>
              </a:rPr>
              <a:t>hree-year EU funded project (URBACT) gathering 9 cities to define and test </a:t>
            </a:r>
            <a:r>
              <a:rPr lang="en-US" altLang="en-US" sz="1200" b="1" dirty="0">
                <a:solidFill>
                  <a:srgbClr val="898989"/>
                </a:solidFill>
              </a:rPr>
              <a:t>tools and methods </a:t>
            </a:r>
            <a:r>
              <a:rPr lang="en-US" altLang="en-US" sz="1200" dirty="0">
                <a:solidFill>
                  <a:srgbClr val="898989"/>
                </a:solidFill>
              </a:rPr>
              <a:t>to best connect CCIs with other sectors of the economy in order to stimulate </a:t>
            </a:r>
            <a:r>
              <a:rPr lang="en-US" altLang="es-ES" sz="1200" dirty="0">
                <a:solidFill>
                  <a:srgbClr val="898989"/>
                </a:solidFill>
              </a:rPr>
              <a:t>“</a:t>
            </a:r>
            <a:r>
              <a:rPr lang="en-US" altLang="en-US" sz="1200" dirty="0">
                <a:solidFill>
                  <a:srgbClr val="898989"/>
                </a:solidFill>
              </a:rPr>
              <a:t>creative spillovers</a:t>
            </a:r>
            <a:r>
              <a:rPr lang="en-US" altLang="es-ES" sz="1200" dirty="0">
                <a:solidFill>
                  <a:srgbClr val="898989"/>
                </a:solidFill>
              </a:rPr>
              <a:t>”</a:t>
            </a:r>
            <a:r>
              <a:rPr lang="en-US" altLang="en-US" sz="1200" dirty="0">
                <a:solidFill>
                  <a:srgbClr val="898989"/>
                </a:solidFill>
              </a:rPr>
              <a:t> for innovation.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Smart Guide</a:t>
            </a:r>
          </a:p>
          <a:p>
            <a:r>
              <a:rPr lang="en-US" sz="1200" kern="1200" dirty="0" err="1">
                <a:solidFill>
                  <a:schemeClr val="tx1"/>
                </a:solidFill>
                <a:effectLst/>
                <a:latin typeface="+mn-lt"/>
                <a:ea typeface="+mn-ea"/>
                <a:cs typeface="+mn-cs"/>
              </a:rPr>
              <a:t>Snapshop</a:t>
            </a:r>
            <a:r>
              <a:rPr lang="en-US" sz="1200" kern="1200" dirty="0">
                <a:solidFill>
                  <a:schemeClr val="tx1"/>
                </a:solidFill>
                <a:effectLst/>
                <a:latin typeface="+mn-lt"/>
                <a:ea typeface="+mn-ea"/>
                <a:cs typeface="+mn-cs"/>
              </a:rPr>
              <a:t> Creative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SpiN</a:t>
            </a:r>
            <a:r>
              <a:rPr lang="en-US" sz="1200" kern="1200" baseline="0" dirty="0">
                <a:solidFill>
                  <a:schemeClr val="tx1"/>
                </a:solidFill>
                <a:effectLst/>
                <a:latin typeface="+mn-lt"/>
                <a:ea typeface="+mn-ea"/>
                <a:cs typeface="+mn-cs"/>
              </a:rPr>
              <a:t> video on creative spillovers</a:t>
            </a:r>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14</a:t>
            </a:fld>
            <a:endParaRPr lang="fr-BE"/>
          </a:p>
        </p:txBody>
      </p:sp>
    </p:spTree>
    <p:extLst>
      <p:ext uri="{BB962C8B-B14F-4D97-AF65-F5344CB8AC3E}">
        <p14:creationId xmlns:p14="http://schemas.microsoft.com/office/powerpoint/2010/main" val="279790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effectLst/>
                <a:latin typeface="+mn-lt"/>
                <a:ea typeface="+mn-ea"/>
                <a:cs typeface="+mn-cs"/>
              </a:rPr>
              <a:t>b.Creative</a:t>
            </a:r>
            <a:endParaRPr lang="en-US"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16</a:t>
            </a:fld>
            <a:endParaRPr lang="fr-BE"/>
          </a:p>
        </p:txBody>
      </p:sp>
    </p:spTree>
    <p:extLst>
      <p:ext uri="{BB962C8B-B14F-4D97-AF65-F5344CB8AC3E}">
        <p14:creationId xmlns:p14="http://schemas.microsoft.com/office/powerpoint/2010/main" val="160191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On comprend</a:t>
            </a:r>
            <a:r>
              <a:rPr lang="fr-BE" baseline="0" dirty="0"/>
              <a:t> la logique de l’intervention européenne – la culture peut en profiter </a:t>
            </a:r>
          </a:p>
          <a:p>
            <a:r>
              <a:rPr lang="fr-BE" baseline="0" dirty="0"/>
              <a:t>L’Europe continent de culture - </a:t>
            </a:r>
            <a:endParaRPr lang="fr-BE" dirty="0"/>
          </a:p>
        </p:txBody>
      </p:sp>
      <p:sp>
        <p:nvSpPr>
          <p:cNvPr id="4" name="Espace réservé du numéro de diapositive 3"/>
          <p:cNvSpPr>
            <a:spLocks noGrp="1"/>
          </p:cNvSpPr>
          <p:nvPr>
            <p:ph type="sldNum" sz="quarter" idx="10"/>
          </p:nvPr>
        </p:nvSpPr>
        <p:spPr/>
        <p:txBody>
          <a:bodyPr/>
          <a:lstStyle/>
          <a:p>
            <a:fld id="{BF0DD5A0-1EC5-4C6E-9FC9-8DC4843DB17A}" type="slidenum">
              <a:rPr lang="fr-BE" smtClean="0"/>
              <a:t>17</a:t>
            </a:fld>
            <a:endParaRPr lang="fr-BE"/>
          </a:p>
        </p:txBody>
      </p:sp>
    </p:spTree>
    <p:extLst>
      <p:ext uri="{BB962C8B-B14F-4D97-AF65-F5344CB8AC3E}">
        <p14:creationId xmlns:p14="http://schemas.microsoft.com/office/powerpoint/2010/main" val="349401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 infographics on financing SMEs 1/2</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18</a:t>
            </a:fld>
            <a:endParaRPr lang="fr-BE"/>
          </a:p>
        </p:txBody>
      </p:sp>
    </p:spTree>
    <p:extLst>
      <p:ext uri="{BB962C8B-B14F-4D97-AF65-F5344CB8AC3E}">
        <p14:creationId xmlns:p14="http://schemas.microsoft.com/office/powerpoint/2010/main" val="332589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 infographics on financing SMEs 2/2</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19</a:t>
            </a:fld>
            <a:endParaRPr lang="fr-BE"/>
          </a:p>
        </p:txBody>
      </p:sp>
    </p:spTree>
    <p:extLst>
      <p:ext uri="{BB962C8B-B14F-4D97-AF65-F5344CB8AC3E}">
        <p14:creationId xmlns:p14="http://schemas.microsoft.com/office/powerpoint/2010/main" val="17556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Fish</a:t>
            </a:r>
          </a:p>
        </p:txBody>
      </p:sp>
      <p:sp>
        <p:nvSpPr>
          <p:cNvPr id="4" name="Slide Number Placeholder 3"/>
          <p:cNvSpPr>
            <a:spLocks noGrp="1"/>
          </p:cNvSpPr>
          <p:nvPr>
            <p:ph type="sldNum" sz="quarter" idx="10"/>
          </p:nvPr>
        </p:nvSpPr>
        <p:spPr/>
        <p:txBody>
          <a:bodyPr/>
          <a:lstStyle/>
          <a:p>
            <a:fld id="{929D6D5F-16CF-4B47-9896-9D14462F8586}" type="slidenum">
              <a:rPr lang="fr-BE" smtClean="0"/>
              <a:t>20</a:t>
            </a:fld>
            <a:endParaRPr lang="fr-BE"/>
          </a:p>
        </p:txBody>
      </p:sp>
    </p:spTree>
    <p:extLst>
      <p:ext uri="{BB962C8B-B14F-4D97-AF65-F5344CB8AC3E}">
        <p14:creationId xmlns:p14="http://schemas.microsoft.com/office/powerpoint/2010/main" val="293042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dirty="0"/>
          </a:p>
        </p:txBody>
      </p:sp>
      <p:sp>
        <p:nvSpPr>
          <p:cNvPr id="4" name="Slide Number Placeholder 3"/>
          <p:cNvSpPr>
            <a:spLocks noGrp="1"/>
          </p:cNvSpPr>
          <p:nvPr>
            <p:ph type="sldNum" sz="quarter" idx="10"/>
          </p:nvPr>
        </p:nvSpPr>
        <p:spPr/>
        <p:txBody>
          <a:bodyPr/>
          <a:lstStyle/>
          <a:p>
            <a:fld id="{910733EB-DBF8-494A-B010-42C8BF360BDF}" type="slidenum">
              <a:rPr lang="fr-BE" smtClean="0"/>
              <a:pPr/>
              <a:t>21</a:t>
            </a:fld>
            <a:endParaRPr lang="fr-BE"/>
          </a:p>
        </p:txBody>
      </p:sp>
    </p:spTree>
    <p:extLst>
      <p:ext uri="{BB962C8B-B14F-4D97-AF65-F5344CB8AC3E}">
        <p14:creationId xmlns:p14="http://schemas.microsoft.com/office/powerpoint/2010/main" val="198801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Picture of our studies about the economy of culture and culture-based creativity</a:t>
            </a:r>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3</a:t>
            </a:fld>
            <a:endParaRPr lang="fr-BE"/>
          </a:p>
        </p:txBody>
      </p:sp>
    </p:spTree>
    <p:extLst>
      <p:ext uri="{BB962C8B-B14F-4D97-AF65-F5344CB8AC3E}">
        <p14:creationId xmlns:p14="http://schemas.microsoft.com/office/powerpoint/2010/main" val="246221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Regulation</a:t>
            </a:r>
            <a:r>
              <a:rPr lang="en-US" sz="1200" kern="1200" dirty="0">
                <a:solidFill>
                  <a:schemeClr val="tx1"/>
                </a:solidFill>
                <a:effectLst/>
                <a:latin typeface="+mn-lt"/>
                <a:ea typeface="+mn-ea"/>
                <a:cs typeface="+mn-cs"/>
              </a:rPr>
              <a:t>: title of the last policy documents related to AVMSD and copyright</a:t>
            </a:r>
          </a:p>
          <a:p>
            <a:endParaRPr lang="fr-BE" baseline="0" dirty="0"/>
          </a:p>
          <a:p>
            <a:r>
              <a:rPr lang="fr-BE" baseline="0" dirty="0" err="1"/>
              <a:t>Proposal</a:t>
            </a:r>
            <a:r>
              <a:rPr lang="fr-BE" baseline="0" dirty="0"/>
              <a:t> for </a:t>
            </a:r>
            <a:r>
              <a:rPr lang="fr-BE" baseline="0" dirty="0" err="1"/>
              <a:t>a</a:t>
            </a:r>
            <a:r>
              <a:rPr lang="fr-BE" dirty="0" err="1"/>
              <a:t>Directive</a:t>
            </a:r>
            <a:r>
              <a:rPr lang="fr-BE" dirty="0"/>
              <a:t> of the </a:t>
            </a:r>
            <a:r>
              <a:rPr lang="fr-BE" dirty="0" err="1"/>
              <a:t>European</a:t>
            </a:r>
            <a:r>
              <a:rPr lang="fr-BE" dirty="0"/>
              <a:t> </a:t>
            </a:r>
            <a:r>
              <a:rPr lang="fr-BE" dirty="0" err="1"/>
              <a:t>Parliament</a:t>
            </a:r>
            <a:r>
              <a:rPr lang="fr-BE" dirty="0"/>
              <a:t> and the Council</a:t>
            </a:r>
            <a:r>
              <a:rPr lang="fr-BE" baseline="0" dirty="0"/>
              <a:t> on copyright in the Digital Single </a:t>
            </a:r>
            <a:r>
              <a:rPr lang="fr-BE" baseline="0" dirty="0" err="1"/>
              <a:t>Market</a:t>
            </a:r>
            <a:endParaRPr lang="fr-BE" baseline="0" dirty="0"/>
          </a:p>
          <a:p>
            <a:endParaRPr lang="fr-BE" baseline="0" dirty="0"/>
          </a:p>
          <a:p>
            <a:r>
              <a:rPr lang="fr-BE" baseline="0" dirty="0" err="1"/>
              <a:t>Proposal</a:t>
            </a:r>
            <a:r>
              <a:rPr lang="fr-BE" baseline="0" dirty="0"/>
              <a:t> for a Directive </a:t>
            </a:r>
            <a:r>
              <a:rPr lang="fr-BE" dirty="0" err="1"/>
              <a:t>European</a:t>
            </a:r>
            <a:r>
              <a:rPr lang="fr-BE" dirty="0"/>
              <a:t> </a:t>
            </a:r>
            <a:r>
              <a:rPr lang="fr-BE" dirty="0" err="1"/>
              <a:t>Parliament</a:t>
            </a:r>
            <a:r>
              <a:rPr lang="fr-BE" dirty="0"/>
              <a:t> and the Council</a:t>
            </a:r>
            <a:r>
              <a:rPr lang="fr-BE" baseline="0" dirty="0"/>
              <a:t> on the coordination of certain provisions laid down by </a:t>
            </a:r>
            <a:r>
              <a:rPr lang="fr-BE" baseline="0" dirty="0" err="1"/>
              <a:t>law</a:t>
            </a:r>
            <a:r>
              <a:rPr lang="fr-BE" baseline="0" dirty="0"/>
              <a:t>, </a:t>
            </a:r>
            <a:r>
              <a:rPr lang="fr-BE" baseline="0" dirty="0" err="1"/>
              <a:t>regulation</a:t>
            </a:r>
            <a:r>
              <a:rPr lang="fr-BE" baseline="0" dirty="0"/>
              <a:t> or administrative action in </a:t>
            </a:r>
            <a:r>
              <a:rPr lang="fr-BE" baseline="0" dirty="0" err="1"/>
              <a:t>Member</a:t>
            </a:r>
            <a:r>
              <a:rPr lang="fr-BE" baseline="0" dirty="0"/>
              <a:t> States </a:t>
            </a:r>
            <a:r>
              <a:rPr lang="fr-BE" baseline="0" dirty="0" err="1"/>
              <a:t>concerning</a:t>
            </a:r>
            <a:r>
              <a:rPr lang="fr-BE" baseline="0" dirty="0"/>
              <a:t> the provision of </a:t>
            </a:r>
            <a:r>
              <a:rPr lang="fr-BE" baseline="0" dirty="0" err="1"/>
              <a:t>audiovisual</a:t>
            </a:r>
            <a:r>
              <a:rPr lang="fr-BE" baseline="0" dirty="0"/>
              <a:t> media services in </a:t>
            </a:r>
            <a:r>
              <a:rPr lang="fr-BE" baseline="0" dirty="0" err="1"/>
              <a:t>view</a:t>
            </a:r>
            <a:r>
              <a:rPr lang="fr-BE" baseline="0" dirty="0"/>
              <a:t> of </a:t>
            </a:r>
            <a:r>
              <a:rPr lang="fr-BE" baseline="0" dirty="0" err="1"/>
              <a:t>changing</a:t>
            </a:r>
            <a:r>
              <a:rPr lang="fr-BE" baseline="0" dirty="0"/>
              <a:t> </a:t>
            </a:r>
            <a:r>
              <a:rPr lang="fr-BE" baseline="0" dirty="0" err="1"/>
              <a:t>market</a:t>
            </a:r>
            <a:r>
              <a:rPr lang="fr-BE" baseline="0" dirty="0"/>
              <a:t> </a:t>
            </a:r>
            <a:r>
              <a:rPr lang="fr-BE" baseline="0" dirty="0" err="1"/>
              <a:t>realities</a:t>
            </a:r>
            <a:endParaRPr lang="fr-BE" baseline="0" dirty="0"/>
          </a:p>
          <a:p>
            <a:endParaRPr lang="fr-BE" baseline="0" dirty="0"/>
          </a:p>
          <a:p>
            <a:r>
              <a:rPr lang="fr-BE" baseline="0" dirty="0" err="1"/>
              <a:t>European</a:t>
            </a:r>
            <a:r>
              <a:rPr lang="fr-BE" baseline="0" dirty="0"/>
              <a:t> </a:t>
            </a:r>
            <a:r>
              <a:rPr lang="fr-BE" baseline="0" dirty="0" err="1"/>
              <a:t>Parliament</a:t>
            </a:r>
            <a:r>
              <a:rPr lang="fr-BE" baseline="0" dirty="0"/>
              <a:t> </a:t>
            </a:r>
            <a:r>
              <a:rPr lang="fr-BE" baseline="0" dirty="0" err="1"/>
              <a:t>Draft</a:t>
            </a:r>
            <a:r>
              <a:rPr lang="fr-BE" baseline="0" dirty="0"/>
              <a:t> report </a:t>
            </a:r>
            <a:r>
              <a:rPr lang="en-US" dirty="0"/>
              <a:t>on the proposal for a directive of the European Parliament and of the Council amending Directive 2010/13/EU on the coordination of certain provisions laid down by law, regulation or administrative action in Member States concerning the provision of audiovisual media services in view of changing market realities</a:t>
            </a:r>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4</a:t>
            </a:fld>
            <a:endParaRPr lang="fr-BE"/>
          </a:p>
        </p:txBody>
      </p:sp>
    </p:spTree>
    <p:extLst>
      <p:ext uri="{BB962C8B-B14F-4D97-AF65-F5344CB8AC3E}">
        <p14:creationId xmlns:p14="http://schemas.microsoft.com/office/powerpoint/2010/main" val="422770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a:t>L’investissement culturel est d’une autre nature au niveau</a:t>
            </a:r>
            <a:r>
              <a:rPr lang="fr-BE" baseline="0" dirty="0"/>
              <a:t> européen – l’agenda culturel / consanguinité avec le milieu artistique/ fierté nationale à entretenir / </a:t>
            </a:r>
            <a:r>
              <a:rPr lang="fr-BE" baseline="0" dirty="0" err="1"/>
              <a:t>competence</a:t>
            </a:r>
            <a:r>
              <a:rPr lang="fr-BE" baseline="0" dirty="0"/>
              <a:t> </a:t>
            </a:r>
          </a:p>
          <a:p>
            <a:r>
              <a:rPr lang="fr-BE" baseline="0" dirty="0"/>
              <a:t>Droit d’auteur </a:t>
            </a:r>
          </a:p>
          <a:p>
            <a:r>
              <a:rPr lang="fr-BE" baseline="0" dirty="0"/>
              <a:t>Agenda suit domaines d’intervention de l’UE au regard des traités – finalité </a:t>
            </a:r>
            <a:r>
              <a:rPr lang="fr-BE" baseline="0" dirty="0" err="1"/>
              <a:t>economique</a:t>
            </a:r>
            <a:r>
              <a:rPr lang="fr-BE" baseline="0" dirty="0"/>
              <a:t> </a:t>
            </a:r>
            <a:endParaRPr lang="fr-BE" dirty="0"/>
          </a:p>
        </p:txBody>
      </p:sp>
      <p:sp>
        <p:nvSpPr>
          <p:cNvPr id="4" name="Espace réservé du numéro de diapositive 3"/>
          <p:cNvSpPr>
            <a:spLocks noGrp="1"/>
          </p:cNvSpPr>
          <p:nvPr>
            <p:ph type="sldNum" sz="quarter" idx="10"/>
          </p:nvPr>
        </p:nvSpPr>
        <p:spPr/>
        <p:txBody>
          <a:bodyPr/>
          <a:lstStyle/>
          <a:p>
            <a:fld id="{BF0DD5A0-1EC5-4C6E-9FC9-8DC4843DB17A}" type="slidenum">
              <a:rPr lang="fr-BE" smtClean="0"/>
              <a:t>5</a:t>
            </a:fld>
            <a:endParaRPr lang="fr-BE"/>
          </a:p>
        </p:txBody>
      </p:sp>
    </p:spTree>
    <p:extLst>
      <p:ext uri="{BB962C8B-B14F-4D97-AF65-F5344CB8AC3E}">
        <p14:creationId xmlns:p14="http://schemas.microsoft.com/office/powerpoint/2010/main" val="425600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err="1"/>
              <a:t>Creative</a:t>
            </a:r>
            <a:r>
              <a:rPr lang="fr-BE" b="1" dirty="0"/>
              <a:t> Europe</a:t>
            </a:r>
          </a:p>
          <a:p>
            <a:r>
              <a:rPr lang="en-US" sz="1200" b="0" i="0" kern="1200" dirty="0">
                <a:solidFill>
                  <a:schemeClr val="tx1"/>
                </a:solidFill>
                <a:effectLst/>
                <a:latin typeface="+mn-lt"/>
                <a:ea typeface="+mn-ea"/>
                <a:cs typeface="+mn-cs"/>
              </a:rPr>
              <a:t>€1.46 billion (9% higher than its predecessors)</a:t>
            </a:r>
          </a:p>
          <a:p>
            <a:r>
              <a:rPr lang="en-US" sz="1200" b="0" i="0" kern="1200" dirty="0">
                <a:solidFill>
                  <a:schemeClr val="tx1"/>
                </a:solidFill>
                <a:effectLst/>
                <a:latin typeface="+mn-lt"/>
                <a:ea typeface="+mn-ea"/>
                <a:cs typeface="+mn-cs"/>
              </a:rPr>
              <a:t>- Media</a:t>
            </a:r>
          </a:p>
          <a:p>
            <a:r>
              <a:rPr lang="en-US" sz="1200" b="0" i="0" kern="1200" dirty="0">
                <a:solidFill>
                  <a:schemeClr val="tx1"/>
                </a:solidFill>
                <a:effectLst/>
                <a:latin typeface="+mn-lt"/>
                <a:ea typeface="+mn-ea"/>
                <a:cs typeface="+mn-cs"/>
              </a:rPr>
              <a:t>- Culture</a:t>
            </a:r>
          </a:p>
          <a:p>
            <a:r>
              <a:rPr lang="en-US" sz="1200" b="0" i="0" kern="1200" dirty="0">
                <a:solidFill>
                  <a:schemeClr val="tx1"/>
                </a:solidFill>
                <a:effectLst/>
                <a:latin typeface="+mn-lt"/>
                <a:ea typeface="+mn-ea"/>
                <a:cs typeface="+mn-cs"/>
              </a:rPr>
              <a:t>- Cross sectoral strand &amp; Financial instrument (Cultural and Creative Sector Guarantee Facility</a:t>
            </a:r>
            <a:r>
              <a:rPr lang="en-US" sz="1200" b="0" i="0" kern="1200" baseline="0" dirty="0">
                <a:solidFill>
                  <a:schemeClr val="tx1"/>
                </a:solidFill>
                <a:effectLst/>
                <a:latin typeface="+mn-lt"/>
                <a:ea typeface="+mn-ea"/>
                <a:cs typeface="+mn-cs"/>
              </a:rPr>
              <a:t>, 2016): </a:t>
            </a:r>
            <a:r>
              <a:rPr lang="en-US" sz="1200" b="0" i="0" kern="1200" dirty="0">
                <a:solidFill>
                  <a:schemeClr val="tx1"/>
                </a:solidFill>
                <a:effectLst/>
                <a:latin typeface="+mn-lt"/>
                <a:ea typeface="+mn-ea"/>
                <a:cs typeface="+mn-cs"/>
              </a:rPr>
              <a:t>€121 million to a financial mechanism acting as insurance to financial intermediaries (e.g. banks) offering financing to cultural and creative sector initiatives,</a:t>
            </a:r>
            <a:r>
              <a:rPr lang="en-US" sz="1200" b="0" i="0" kern="1200" baseline="0" dirty="0">
                <a:solidFill>
                  <a:schemeClr val="tx1"/>
                </a:solidFill>
                <a:effectLst/>
                <a:latin typeface="+mn-lt"/>
                <a:ea typeface="+mn-ea"/>
                <a:cs typeface="+mn-cs"/>
              </a:rPr>
              <a:t> M</a:t>
            </a:r>
            <a:r>
              <a:rPr lang="en-US" sz="1200" b="0" i="0" kern="1200" dirty="0">
                <a:solidFill>
                  <a:schemeClr val="tx1"/>
                </a:solidFill>
                <a:effectLst/>
                <a:latin typeface="+mn-lt"/>
                <a:ea typeface="+mn-ea"/>
                <a:cs typeface="+mn-cs"/>
              </a:rPr>
              <a:t>anaged by the </a:t>
            </a:r>
            <a:r>
              <a:rPr lang="en-US" sz="1200" b="0" i="0" u="none" strike="noStrike" kern="1200" dirty="0">
                <a:solidFill>
                  <a:schemeClr val="tx1"/>
                </a:solidFill>
                <a:effectLst/>
                <a:latin typeface="+mn-lt"/>
                <a:ea typeface="+mn-ea"/>
                <a:cs typeface="+mn-cs"/>
                <a:hlinkClick r:id="rId3" tooltip="Specialist provider of risk finance to benefit small and medium-sized enterprises (SME) across Europe"/>
              </a:rPr>
              <a:t>European Investment Fund</a:t>
            </a:r>
            <a:r>
              <a:rPr lang="en-US" sz="1200" b="0" i="0" kern="1200" dirty="0">
                <a:solidFill>
                  <a:schemeClr val="tx1"/>
                </a:solidFill>
                <a:effectLst/>
                <a:latin typeface="+mn-lt"/>
                <a:ea typeface="+mn-ea"/>
                <a:cs typeface="+mn-cs"/>
              </a:rPr>
              <a:t> (part of the European Investment Bank Group), on behalf of the European Commission</a:t>
            </a:r>
          </a:p>
          <a:p>
            <a:endParaRPr lang="fr-BE" b="1" dirty="0"/>
          </a:p>
          <a:p>
            <a:r>
              <a:rPr lang="fr-BE" b="1" dirty="0" err="1"/>
              <a:t>Pictures</a:t>
            </a:r>
            <a:r>
              <a:rPr lang="fr-BE" b="1" dirty="0"/>
              <a:t>:</a:t>
            </a:r>
          </a:p>
          <a:p>
            <a:r>
              <a:rPr lang="fr-BE" dirty="0"/>
              <a:t>Banner </a:t>
            </a:r>
            <a:r>
              <a:rPr lang="fr-BE" dirty="0" err="1"/>
              <a:t>website</a:t>
            </a:r>
            <a:r>
              <a:rPr lang="fr-BE" dirty="0"/>
              <a:t> </a:t>
            </a:r>
            <a:r>
              <a:rPr lang="fr-BE" dirty="0" err="1"/>
              <a:t>Creative</a:t>
            </a:r>
            <a:r>
              <a:rPr lang="fr-BE" dirty="0"/>
              <a:t> Europe</a:t>
            </a:r>
          </a:p>
          <a:p>
            <a:r>
              <a:rPr lang="fr-BE" dirty="0" err="1"/>
              <a:t>Caption</a:t>
            </a:r>
            <a:r>
              <a:rPr lang="fr-BE" dirty="0"/>
              <a:t> </a:t>
            </a:r>
            <a:r>
              <a:rPr lang="fr-BE" dirty="0" err="1"/>
              <a:t>video</a:t>
            </a:r>
            <a:r>
              <a:rPr lang="fr-BE" dirty="0"/>
              <a:t> </a:t>
            </a:r>
            <a:r>
              <a:rPr lang="fr-BE" dirty="0" err="1"/>
              <a:t>Creative</a:t>
            </a:r>
            <a:r>
              <a:rPr lang="fr-BE" dirty="0"/>
              <a:t> Europe Culture</a:t>
            </a:r>
            <a:r>
              <a:rPr lang="fr-BE" baseline="0" dirty="0"/>
              <a:t> http://ec.europa.eu/culture/ </a:t>
            </a:r>
            <a:endParaRPr lang="fr-BE" dirty="0"/>
          </a:p>
          <a:p>
            <a:r>
              <a:rPr lang="fr-BE" dirty="0"/>
              <a:t>MEDIA</a:t>
            </a:r>
            <a:r>
              <a:rPr lang="fr-BE" baseline="0" dirty="0"/>
              <a:t> programme 25th </a:t>
            </a:r>
            <a:r>
              <a:rPr lang="fr-BE" baseline="0" dirty="0" err="1"/>
              <a:t>anniversary</a:t>
            </a:r>
            <a:r>
              <a:rPr lang="fr-BE" baseline="0" dirty="0"/>
              <a:t> (2016)</a:t>
            </a:r>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6</a:t>
            </a:fld>
            <a:endParaRPr lang="fr-BE"/>
          </a:p>
        </p:txBody>
      </p:sp>
    </p:spTree>
    <p:extLst>
      <p:ext uri="{BB962C8B-B14F-4D97-AF65-F5344CB8AC3E}">
        <p14:creationId xmlns:p14="http://schemas.microsoft.com/office/powerpoint/2010/main" val="298271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graph summarizing the creative Europe </a:t>
            </a:r>
            <a:r>
              <a:rPr lang="en-US" sz="1200" kern="1200" dirty="0" err="1">
                <a:solidFill>
                  <a:schemeClr val="tx1"/>
                </a:solidFill>
                <a:effectLst/>
                <a:latin typeface="+mn-lt"/>
                <a:ea typeface="+mn-ea"/>
                <a:cs typeface="+mn-cs"/>
              </a:rPr>
              <a:t>programme</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7</a:t>
            </a:fld>
            <a:endParaRPr lang="fr-BE"/>
          </a:p>
        </p:txBody>
      </p:sp>
    </p:spTree>
    <p:extLst>
      <p:ext uri="{BB962C8B-B14F-4D97-AF65-F5344CB8AC3E}">
        <p14:creationId xmlns:p14="http://schemas.microsoft.com/office/powerpoint/2010/main" val="102585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graph summarizing the creative Europe </a:t>
            </a:r>
            <a:r>
              <a:rPr lang="en-US" sz="1200" kern="1200" dirty="0" err="1">
                <a:solidFill>
                  <a:schemeClr val="tx1"/>
                </a:solidFill>
                <a:effectLst/>
                <a:latin typeface="+mn-lt"/>
                <a:ea typeface="+mn-ea"/>
                <a:cs typeface="+mn-cs"/>
              </a:rPr>
              <a:t>programme</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8</a:t>
            </a:fld>
            <a:endParaRPr lang="fr-BE"/>
          </a:p>
        </p:txBody>
      </p:sp>
    </p:spTree>
    <p:extLst>
      <p:ext uri="{BB962C8B-B14F-4D97-AF65-F5344CB8AC3E}">
        <p14:creationId xmlns:p14="http://schemas.microsoft.com/office/powerpoint/2010/main" val="11594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Illustration about Smart </a:t>
            </a:r>
            <a:r>
              <a:rPr lang="en-US" sz="1200" kern="1200" dirty="0" err="1">
                <a:solidFill>
                  <a:schemeClr val="tx1"/>
                </a:solidFill>
                <a:effectLst/>
                <a:latin typeface="+mn-lt"/>
                <a:ea typeface="+mn-ea"/>
                <a:cs typeface="+mn-cs"/>
              </a:rPr>
              <a:t>Specialisation</a:t>
            </a:r>
            <a:r>
              <a:rPr lang="en-US" sz="1200" kern="1200" dirty="0">
                <a:solidFill>
                  <a:schemeClr val="tx1"/>
                </a:solidFill>
                <a:effectLst/>
                <a:latin typeface="+mn-lt"/>
                <a:ea typeface="+mn-ea"/>
                <a:cs typeface="+mn-cs"/>
              </a:rPr>
              <a:t> strategies in European Regions</a:t>
            </a:r>
            <a:endParaRPr lang="fr-BE" sz="1200" kern="1200" dirty="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929D6D5F-16CF-4B47-9896-9D14462F8586}" type="slidenum">
              <a:rPr lang="fr-BE" smtClean="0"/>
              <a:t>11</a:t>
            </a:fld>
            <a:endParaRPr lang="fr-BE"/>
          </a:p>
        </p:txBody>
      </p:sp>
    </p:spTree>
    <p:extLst>
      <p:ext uri="{BB962C8B-B14F-4D97-AF65-F5344CB8AC3E}">
        <p14:creationId xmlns:p14="http://schemas.microsoft.com/office/powerpoint/2010/main" val="198557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solidFill>
                  <a:schemeClr val="accent2"/>
                </a:solidFill>
                <a:latin typeface="Calibri Light" pitchFamily="34" charset="0"/>
              </a:rPr>
              <a:t>CCIs in Regional Smart Specialisation Strategies (RIS3)</a:t>
            </a:r>
          </a:p>
          <a:p>
            <a:pPr lvl="1"/>
            <a:r>
              <a:rPr lang="en-GB" sz="2200" dirty="0">
                <a:solidFill>
                  <a:schemeClr val="bg1">
                    <a:lumMod val="50000"/>
                  </a:schemeClr>
                </a:solidFill>
                <a:latin typeface="Calibri Light" pitchFamily="34" charset="0"/>
              </a:rPr>
              <a:t>a source of </a:t>
            </a:r>
            <a:r>
              <a:rPr lang="en-GB" sz="2200" b="1" dirty="0">
                <a:solidFill>
                  <a:schemeClr val="bg1">
                    <a:lumMod val="50000"/>
                  </a:schemeClr>
                </a:solidFill>
                <a:latin typeface="Calibri Light" pitchFamily="34" charset="0"/>
              </a:rPr>
              <a:t>creativity and innovation </a:t>
            </a:r>
            <a:r>
              <a:rPr lang="en-GB" sz="2200" dirty="0">
                <a:solidFill>
                  <a:schemeClr val="bg1">
                    <a:lumMod val="50000"/>
                  </a:schemeClr>
                </a:solidFill>
                <a:latin typeface="Calibri Light" pitchFamily="34" charset="0"/>
              </a:rPr>
              <a:t>through which regions can pursue </a:t>
            </a:r>
            <a:r>
              <a:rPr lang="en-GB" sz="2200" b="1" dirty="0">
                <a:solidFill>
                  <a:schemeClr val="bg1">
                    <a:lumMod val="50000"/>
                  </a:schemeClr>
                </a:solidFill>
                <a:latin typeface="Calibri Light" pitchFamily="34" charset="0"/>
              </a:rPr>
              <a:t>innovation objectives</a:t>
            </a:r>
            <a:r>
              <a:rPr lang="en-GB" sz="2200" dirty="0">
                <a:solidFill>
                  <a:schemeClr val="bg1">
                    <a:lumMod val="50000"/>
                  </a:schemeClr>
                </a:solidFill>
                <a:latin typeface="Calibri Light" pitchFamily="34" charset="0"/>
              </a:rPr>
              <a:t>, stimulate new forms of innovation and sustainable growth</a:t>
            </a:r>
          </a:p>
          <a:p>
            <a:pPr lvl="1"/>
            <a:r>
              <a:rPr lang="en-GB" sz="2200" dirty="0">
                <a:solidFill>
                  <a:schemeClr val="bg1">
                    <a:lumMod val="50000"/>
                  </a:schemeClr>
                </a:solidFill>
                <a:latin typeface="Calibri Light" pitchFamily="34" charset="0"/>
              </a:rPr>
              <a:t>a strong asset to drive </a:t>
            </a:r>
            <a:r>
              <a:rPr lang="en-GB" sz="2200" b="1" dirty="0">
                <a:solidFill>
                  <a:schemeClr val="bg1">
                    <a:lumMod val="50000"/>
                  </a:schemeClr>
                </a:solidFill>
                <a:latin typeface="Calibri Light" pitchFamily="34" charset="0"/>
              </a:rPr>
              <a:t>competitiveness based on vibrant cultural communities </a:t>
            </a:r>
            <a:r>
              <a:rPr lang="en-GB" sz="2200" dirty="0">
                <a:solidFill>
                  <a:schemeClr val="bg1">
                    <a:lumMod val="50000"/>
                  </a:schemeClr>
                </a:solidFill>
                <a:latin typeface="Calibri Light" pitchFamily="34" charset="0"/>
              </a:rPr>
              <a:t>able to attract more </a:t>
            </a:r>
            <a:r>
              <a:rPr lang="en-GB" sz="2200" b="1" dirty="0">
                <a:solidFill>
                  <a:schemeClr val="bg1">
                    <a:lumMod val="50000"/>
                  </a:schemeClr>
                </a:solidFill>
                <a:latin typeface="Calibri Light" pitchFamily="34" charset="0"/>
              </a:rPr>
              <a:t>investments</a:t>
            </a:r>
            <a:r>
              <a:rPr lang="en-GB" sz="2200" dirty="0">
                <a:solidFill>
                  <a:schemeClr val="bg1">
                    <a:lumMod val="50000"/>
                  </a:schemeClr>
                </a:solidFill>
                <a:latin typeface="Calibri Light" pitchFamily="34" charset="0"/>
              </a:rPr>
              <a:t> and </a:t>
            </a:r>
            <a:r>
              <a:rPr lang="en-GB" sz="2200" b="1" dirty="0">
                <a:solidFill>
                  <a:schemeClr val="bg1">
                    <a:lumMod val="50000"/>
                  </a:schemeClr>
                </a:solidFill>
                <a:latin typeface="Calibri Light" pitchFamily="34" charset="0"/>
              </a:rPr>
              <a:t>highly skilled people</a:t>
            </a:r>
          </a:p>
          <a:p>
            <a:pPr lvl="1"/>
            <a:r>
              <a:rPr lang="en-GB" sz="2200" dirty="0">
                <a:solidFill>
                  <a:schemeClr val="bg1">
                    <a:lumMod val="50000"/>
                  </a:schemeClr>
                </a:solidFill>
                <a:latin typeface="Calibri Light" pitchFamily="34" charset="0"/>
              </a:rPr>
              <a:t>potential of CCIs to generate </a:t>
            </a:r>
            <a:r>
              <a:rPr lang="en-GB" sz="2200" b="1" dirty="0">
                <a:solidFill>
                  <a:schemeClr val="bg1">
                    <a:lumMod val="50000"/>
                  </a:schemeClr>
                </a:solidFill>
                <a:latin typeface="Calibri Light" pitchFamily="34" charset="0"/>
              </a:rPr>
              <a:t>social demand</a:t>
            </a:r>
            <a:r>
              <a:rPr lang="en-GB" sz="2200" dirty="0">
                <a:solidFill>
                  <a:schemeClr val="bg1">
                    <a:lumMod val="50000"/>
                  </a:schemeClr>
                </a:solidFill>
                <a:latin typeface="Calibri Light" pitchFamily="34" charset="0"/>
              </a:rPr>
              <a:t>, engage the public and address </a:t>
            </a:r>
            <a:r>
              <a:rPr lang="en-GB" sz="2200" b="1" dirty="0">
                <a:solidFill>
                  <a:schemeClr val="bg1">
                    <a:lumMod val="50000"/>
                  </a:schemeClr>
                </a:solidFill>
                <a:latin typeface="Calibri Light" pitchFamily="34" charset="0"/>
              </a:rPr>
              <a:t>social concerns </a:t>
            </a:r>
            <a:r>
              <a:rPr lang="en-GB" sz="2200" dirty="0">
                <a:solidFill>
                  <a:schemeClr val="bg1">
                    <a:lumMod val="50000"/>
                  </a:schemeClr>
                </a:solidFill>
                <a:latin typeface="Calibri Light" pitchFamily="34" charset="0"/>
              </a:rPr>
              <a:t>in rapidly growing markets</a:t>
            </a:r>
          </a:p>
          <a:p>
            <a:pPr lvl="1"/>
            <a:r>
              <a:rPr lang="en-GB" sz="2200" dirty="0">
                <a:solidFill>
                  <a:schemeClr val="bg1">
                    <a:lumMod val="50000"/>
                  </a:schemeClr>
                </a:solidFill>
                <a:latin typeface="Calibri Light" pitchFamily="34" charset="0"/>
              </a:rPr>
              <a:t>Streamline the use of EU funding for CCIs, already adopted by </a:t>
            </a:r>
            <a:r>
              <a:rPr lang="en-GB" sz="2200" b="1" dirty="0">
                <a:solidFill>
                  <a:schemeClr val="accent2"/>
                </a:solidFill>
                <a:latin typeface="Calibri Light" pitchFamily="34" charset="0"/>
              </a:rPr>
              <a:t>more than 70 European regions </a:t>
            </a:r>
            <a:r>
              <a:rPr lang="en-GB" sz="2200" dirty="0">
                <a:solidFill>
                  <a:schemeClr val="bg1">
                    <a:lumMod val="50000"/>
                  </a:schemeClr>
                </a:solidFill>
                <a:latin typeface="Calibri Light" pitchFamily="34" charset="0"/>
              </a:rPr>
              <a:t>with significant impact on smart, sustainable and inclusive growth.</a:t>
            </a:r>
            <a:endParaRPr lang="en-US" sz="2200" dirty="0">
              <a:latin typeface="Calibri Light" pitchFamily="34" charset="0"/>
            </a:endParaRPr>
          </a:p>
          <a:p>
            <a:r>
              <a:rPr lang="en-US" sz="2200" dirty="0">
                <a:solidFill>
                  <a:schemeClr val="accent2"/>
                </a:solidFill>
                <a:latin typeface="Calibri Light" pitchFamily="34" charset="0"/>
              </a:rPr>
              <a:t>Working on ESIF Operational </a:t>
            </a:r>
            <a:r>
              <a:rPr lang="en-US" sz="2200" dirty="0" err="1">
                <a:solidFill>
                  <a:schemeClr val="accent2"/>
                </a:solidFill>
                <a:latin typeface="Calibri Light" pitchFamily="34" charset="0"/>
              </a:rPr>
              <a:t>Programmes</a:t>
            </a:r>
            <a:r>
              <a:rPr lang="en-US" sz="1200" kern="1200" baseline="0" dirty="0">
                <a:solidFill>
                  <a:schemeClr val="tx1"/>
                </a:solidFill>
                <a:effectLst/>
                <a:latin typeface="+mn-lt"/>
                <a:ea typeface="+mn-ea"/>
                <a:cs typeface="+mn-cs"/>
              </a:rPr>
              <a:t> (cf. </a:t>
            </a:r>
            <a:r>
              <a:rPr lang="en-US" sz="1200" kern="1200" baseline="0" dirty="0" err="1">
                <a:solidFill>
                  <a:schemeClr val="tx1"/>
                </a:solidFill>
                <a:effectLst/>
                <a:latin typeface="+mn-lt"/>
                <a:ea typeface="+mn-ea"/>
                <a:cs typeface="+mn-cs"/>
              </a:rPr>
              <a:t>Interreg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programmes</a:t>
            </a:r>
            <a:r>
              <a:rPr lang="en-US" sz="1200" kern="1200" baseline="0" dirty="0">
                <a:solidFill>
                  <a:schemeClr val="tx1"/>
                </a:solidFill>
                <a:effectLst/>
                <a:latin typeface="+mn-lt"/>
                <a:ea typeface="+mn-ea"/>
                <a:cs typeface="+mn-cs"/>
              </a:rPr>
              <a:t>)</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Pictures:</a:t>
            </a:r>
          </a:p>
          <a:p>
            <a:r>
              <a:rPr lang="en-US" sz="1200" kern="1200" baseline="0" dirty="0">
                <a:solidFill>
                  <a:schemeClr val="tx1"/>
                </a:solidFill>
                <a:effectLst/>
                <a:latin typeface="+mn-lt"/>
                <a:ea typeface="+mn-ea"/>
                <a:cs typeface="+mn-cs"/>
              </a:rPr>
              <a:t>Smart specialization platform (JRC)</a:t>
            </a:r>
          </a:p>
          <a:p>
            <a:r>
              <a:rPr lang="en-US" sz="1200" kern="1200" baseline="0" dirty="0">
                <a:solidFill>
                  <a:schemeClr val="tx1"/>
                </a:solidFill>
                <a:effectLst/>
                <a:latin typeface="+mn-lt"/>
                <a:ea typeface="+mn-ea"/>
                <a:cs typeface="+mn-cs"/>
              </a:rPr>
              <a:t>Regional Initiative for Culture and Creativity (RICC network lead by regions who have included CCIs in their RIS3 strategies lead by the Basque Country, Emilia Romagna and Friuli </a:t>
            </a:r>
            <a:r>
              <a:rPr lang="en-US" sz="1200" kern="1200" baseline="0" dirty="0" err="1">
                <a:solidFill>
                  <a:schemeClr val="tx1"/>
                </a:solidFill>
                <a:effectLst/>
                <a:latin typeface="+mn-lt"/>
                <a:ea typeface="+mn-ea"/>
                <a:cs typeface="+mn-cs"/>
              </a:rPr>
              <a:t>Venezia</a:t>
            </a:r>
            <a:r>
              <a:rPr lang="en-US" sz="1200" kern="1200" baseline="0" dirty="0">
                <a:solidFill>
                  <a:schemeClr val="tx1"/>
                </a:solidFill>
                <a:effectLst/>
                <a:latin typeface="+mn-lt"/>
                <a:ea typeface="+mn-ea"/>
                <a:cs typeface="+mn-cs"/>
              </a:rPr>
              <a:t> Giulia)</a:t>
            </a:r>
          </a:p>
        </p:txBody>
      </p:sp>
      <p:sp>
        <p:nvSpPr>
          <p:cNvPr id="4" name="Slide Number Placeholder 3"/>
          <p:cNvSpPr>
            <a:spLocks noGrp="1"/>
          </p:cNvSpPr>
          <p:nvPr>
            <p:ph type="sldNum" sz="quarter" idx="10"/>
          </p:nvPr>
        </p:nvSpPr>
        <p:spPr/>
        <p:txBody>
          <a:bodyPr/>
          <a:lstStyle/>
          <a:p>
            <a:fld id="{929D6D5F-16CF-4B47-9896-9D14462F8586}" type="slidenum">
              <a:rPr lang="fr-BE" smtClean="0"/>
              <a:t>12</a:t>
            </a:fld>
            <a:endParaRPr lang="fr-BE"/>
          </a:p>
        </p:txBody>
      </p:sp>
    </p:spTree>
    <p:extLst>
      <p:ext uri="{BB962C8B-B14F-4D97-AF65-F5344CB8AC3E}">
        <p14:creationId xmlns:p14="http://schemas.microsoft.com/office/powerpoint/2010/main" val="318882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p:cNvSpPr>
            <a:spLocks noGrp="1"/>
          </p:cNvSpPr>
          <p:nvPr>
            <p:ph type="dt" sz="half" idx="10"/>
          </p:nvPr>
        </p:nvSpPr>
        <p:spPr/>
        <p:txBody>
          <a:bodyPr/>
          <a:lstStyle/>
          <a:p>
            <a:fld id="{0E781B17-BF10-4009-B846-B16B67151727}" type="datetimeFigureOut">
              <a:rPr lang="fr-BE" smtClean="0"/>
              <a:t>5/12/2018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97254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E781B17-BF10-4009-B846-B16B67151727}" type="datetimeFigureOut">
              <a:rPr lang="fr-BE" smtClean="0"/>
              <a:t>5/12/2018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250963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E781B17-BF10-4009-B846-B16B67151727}" type="datetimeFigureOut">
              <a:rPr lang="fr-BE" smtClean="0"/>
              <a:t>5/12/2018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61737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fld id="{0E781B17-BF10-4009-B846-B16B67151727}" type="datetimeFigureOut">
              <a:rPr lang="fr-BE" smtClean="0"/>
              <a:t>5/12/2018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68352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781B17-BF10-4009-B846-B16B67151727}" type="datetimeFigureOut">
              <a:rPr lang="fr-BE" smtClean="0"/>
              <a:t>5/12/2018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335110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fld id="{0E781B17-BF10-4009-B846-B16B67151727}" type="datetimeFigureOut">
              <a:rPr lang="fr-BE" smtClean="0"/>
              <a:t>5/12/2018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27583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fld id="{0E781B17-BF10-4009-B846-B16B67151727}" type="datetimeFigureOut">
              <a:rPr lang="fr-BE" smtClean="0"/>
              <a:t>5/12/2018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193349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fld id="{0E781B17-BF10-4009-B846-B16B67151727}" type="datetimeFigureOut">
              <a:rPr lang="fr-BE" smtClean="0"/>
              <a:t>5/12/2018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5134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81B17-BF10-4009-B846-B16B67151727}" type="datetimeFigureOut">
              <a:rPr lang="fr-BE" smtClean="0"/>
              <a:t>5/12/2018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190968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781B17-BF10-4009-B846-B16B67151727}" type="datetimeFigureOut">
              <a:rPr lang="fr-BE" smtClean="0"/>
              <a:t>5/12/2018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1371575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781B17-BF10-4009-B846-B16B67151727}" type="datetimeFigureOut">
              <a:rPr lang="fr-BE" smtClean="0"/>
              <a:t>5/12/2018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815A787F-EE89-438A-9B88-C80ABE9B3CFF}" type="slidenum">
              <a:rPr lang="fr-BE" smtClean="0"/>
              <a:t>‹N›</a:t>
            </a:fld>
            <a:endParaRPr lang="fr-BE"/>
          </a:p>
        </p:txBody>
      </p:sp>
    </p:spTree>
    <p:extLst>
      <p:ext uri="{BB962C8B-B14F-4D97-AF65-F5344CB8AC3E}">
        <p14:creationId xmlns:p14="http://schemas.microsoft.com/office/powerpoint/2010/main" val="165378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81B17-BF10-4009-B846-B16B67151727}" type="datetimeFigureOut">
              <a:rPr lang="fr-BE" smtClean="0"/>
              <a:t>5/12/2018</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A787F-EE89-438A-9B88-C80ABE9B3CFF}" type="slidenum">
              <a:rPr lang="fr-BE" smtClean="0"/>
              <a:t>‹N›</a:t>
            </a:fld>
            <a:endParaRPr lang="fr-BE"/>
          </a:p>
        </p:txBody>
      </p:sp>
    </p:spTree>
    <p:extLst>
      <p:ext uri="{BB962C8B-B14F-4D97-AF65-F5344CB8AC3E}">
        <p14:creationId xmlns:p14="http://schemas.microsoft.com/office/powerpoint/2010/main" val="304231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hyperlink" Target="http://www.kortrijk.be/creativesp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www.cultureforcitiesandregions.eu/"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mailto:pkern@keanet.eu" TargetMode="External"/><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hyperlink" Target="http://www.keanet.cn/" TargetMode="External"/><Relationship Id="rId4" Type="http://schemas.openxmlformats.org/officeDocument/2006/relationships/hyperlink" Target="http://www.keanet.eu/" TargetMode="External"/><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521668"/>
          </a:xfrm>
        </p:spPr>
        <p:txBody>
          <a:bodyPr>
            <a:normAutofit/>
          </a:bodyPr>
          <a:lstStyle/>
          <a:p>
            <a:pPr algn="ctr"/>
            <a:r>
              <a:rPr lang="fr-BE" sz="4000" dirty="0"/>
              <a:t> </a:t>
            </a:r>
            <a:r>
              <a:rPr lang="fr-BE" sz="4000" b="1" dirty="0">
                <a:effectLst>
                  <a:outerShdw blurRad="38100" dist="38100" dir="2700000" algn="tl">
                    <a:srgbClr val="000000">
                      <a:alpha val="43137"/>
                    </a:srgbClr>
                  </a:outerShdw>
                </a:effectLst>
              </a:rPr>
              <a:t>EU </a:t>
            </a:r>
            <a:r>
              <a:rPr lang="fr-BE" sz="4000" b="1" dirty="0" err="1">
                <a:effectLst>
                  <a:outerShdw blurRad="38100" dist="38100" dir="2700000" algn="tl">
                    <a:srgbClr val="000000">
                      <a:alpha val="43137"/>
                    </a:srgbClr>
                  </a:outerShdw>
                </a:effectLst>
              </a:rPr>
              <a:t>Policies</a:t>
            </a:r>
            <a:r>
              <a:rPr lang="fr-BE" sz="4000" b="1" dirty="0">
                <a:effectLst>
                  <a:outerShdw blurRad="38100" dist="38100" dir="2700000" algn="tl">
                    <a:srgbClr val="000000">
                      <a:alpha val="43137"/>
                    </a:srgbClr>
                  </a:outerShdw>
                </a:effectLst>
              </a:rPr>
              <a:t> for Culture and Creative Industries Interreg CRE:HUB </a:t>
            </a:r>
            <a:br>
              <a:rPr lang="fr-BE" sz="4000" b="1" dirty="0">
                <a:effectLst>
                  <a:outerShdw blurRad="38100" dist="38100" dir="2700000" algn="tl">
                    <a:srgbClr val="000000">
                      <a:alpha val="43137"/>
                    </a:srgbClr>
                  </a:outerShdw>
                </a:effectLst>
              </a:rPr>
            </a:br>
            <a:r>
              <a:rPr lang="fr-BE" sz="3200" dirty="0"/>
              <a:t/>
            </a:r>
            <a:br>
              <a:rPr lang="fr-BE" sz="3200" dirty="0"/>
            </a:br>
            <a:r>
              <a:rPr lang="fr-BE" sz="3200" dirty="0"/>
              <a:t/>
            </a:r>
            <a:br>
              <a:rPr lang="fr-BE" sz="3200" dirty="0"/>
            </a:br>
            <a:r>
              <a:rPr lang="fr-BE" sz="3200" dirty="0"/>
              <a:t>26 </a:t>
            </a:r>
            <a:r>
              <a:rPr lang="fr-BE" sz="3200" dirty="0" err="1"/>
              <a:t>September</a:t>
            </a:r>
            <a:r>
              <a:rPr lang="fr-BE" sz="3200" dirty="0"/>
              <a:t> 2018 </a:t>
            </a:r>
            <a:br>
              <a:rPr lang="fr-BE" sz="3200" dirty="0"/>
            </a:br>
            <a:r>
              <a:rPr lang="fr-BE" sz="3200" dirty="0"/>
              <a:t>Trieste </a:t>
            </a:r>
            <a:r>
              <a:rPr lang="fr-BE" sz="4000" dirty="0"/>
              <a:t/>
            </a:r>
            <a:br>
              <a:rPr lang="fr-BE" sz="4000" dirty="0"/>
            </a:br>
            <a:r>
              <a:rPr lang="fr-BE" sz="4000" dirty="0"/>
              <a:t/>
            </a:r>
            <a:br>
              <a:rPr lang="fr-BE" sz="4000" dirty="0"/>
            </a:br>
            <a:r>
              <a:rPr lang="fr-BE" sz="4000" dirty="0"/>
              <a:t>Philippe Kern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75412" y="5246557"/>
            <a:ext cx="2578388" cy="1025515"/>
          </a:xfrm>
        </p:spPr>
      </p:pic>
      <p:pic>
        <p:nvPicPr>
          <p:cNvPr id="3" name="Image 2">
            <a:extLst>
              <a:ext uri="{FF2B5EF4-FFF2-40B4-BE49-F238E27FC236}">
                <a16:creationId xmlns:a16="http://schemas.microsoft.com/office/drawing/2014/main" xmlns="" id="{97F4A55A-BF32-4560-94B0-A4153FE4761D}"/>
              </a:ext>
            </a:extLst>
          </p:cNvPr>
          <p:cNvPicPr>
            <a:picLocks noChangeAspect="1"/>
          </p:cNvPicPr>
          <p:nvPr/>
        </p:nvPicPr>
        <p:blipFill>
          <a:blip r:embed="rId3"/>
          <a:stretch>
            <a:fillRect/>
          </a:stretch>
        </p:blipFill>
        <p:spPr>
          <a:xfrm>
            <a:off x="838200" y="4751226"/>
            <a:ext cx="3057525" cy="1524000"/>
          </a:xfrm>
          <a:prstGeom prst="rect">
            <a:avLst/>
          </a:prstGeom>
        </p:spPr>
      </p:pic>
    </p:spTree>
    <p:extLst>
      <p:ext uri="{BB962C8B-B14F-4D97-AF65-F5344CB8AC3E}">
        <p14:creationId xmlns:p14="http://schemas.microsoft.com/office/powerpoint/2010/main" val="406394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YCH">
            <a:extLst>
              <a:ext uri="{FF2B5EF4-FFF2-40B4-BE49-F238E27FC236}">
                <a16:creationId xmlns:a16="http://schemas.microsoft.com/office/drawing/2014/main" xmlns="" id="{97284700-EA92-4375-B127-B4B28939F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443" y="440712"/>
            <a:ext cx="9323544" cy="559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4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100" y="-63500"/>
            <a:ext cx="13107161" cy="6921500"/>
          </a:xfrm>
        </p:spPr>
      </p:pic>
    </p:spTree>
    <p:extLst>
      <p:ext uri="{BB962C8B-B14F-4D97-AF65-F5344CB8AC3E}">
        <p14:creationId xmlns:p14="http://schemas.microsoft.com/office/powerpoint/2010/main" val="306748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518" y="309170"/>
            <a:ext cx="2539682" cy="1688889"/>
          </a:xfrm>
        </p:spPr>
      </p:pic>
      <p:pic>
        <p:nvPicPr>
          <p:cNvPr id="7" name="Picture 6"/>
          <p:cNvPicPr>
            <a:picLocks noChangeAspect="1"/>
          </p:cNvPicPr>
          <p:nvPr/>
        </p:nvPicPr>
        <p:blipFill>
          <a:blip r:embed="rId4"/>
          <a:stretch>
            <a:fillRect/>
          </a:stretch>
        </p:blipFill>
        <p:spPr>
          <a:xfrm>
            <a:off x="114300" y="2205037"/>
            <a:ext cx="5562600" cy="41243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4208" y="1276576"/>
            <a:ext cx="4292804" cy="2876324"/>
          </a:xfrm>
          <a:prstGeom prst="rect">
            <a:avLst/>
          </a:prstGeom>
        </p:spPr>
      </p:pic>
    </p:spTree>
    <p:extLst>
      <p:ext uri="{BB962C8B-B14F-4D97-AF65-F5344CB8AC3E}">
        <p14:creationId xmlns:p14="http://schemas.microsoft.com/office/powerpoint/2010/main" val="4959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0800"/>
            <a:ext cx="7662398" cy="2717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667" y="0"/>
            <a:ext cx="7660333" cy="2590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397" y="4260627"/>
            <a:ext cx="4518035" cy="2597373"/>
          </a:xfrm>
          <a:prstGeom prst="rect">
            <a:avLst/>
          </a:prstGeom>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791200" y="3736499"/>
            <a:ext cx="2354488" cy="2472213"/>
          </a:xfr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5018"/>
            <a:ext cx="4533194" cy="1990182"/>
          </a:xfrm>
          <a:prstGeom prst="rect">
            <a:avLst/>
          </a:prstGeom>
        </p:spPr>
      </p:pic>
      <p:sp>
        <p:nvSpPr>
          <p:cNvPr id="10" name="TextBox 9"/>
          <p:cNvSpPr txBox="1"/>
          <p:nvPr/>
        </p:nvSpPr>
        <p:spPr>
          <a:xfrm>
            <a:off x="929036" y="5664200"/>
            <a:ext cx="2593723" cy="923330"/>
          </a:xfrm>
          <a:prstGeom prst="rect">
            <a:avLst/>
          </a:prstGeom>
          <a:noFill/>
        </p:spPr>
        <p:txBody>
          <a:bodyPr wrap="none" rtlCol="0">
            <a:spAutoFit/>
          </a:bodyPr>
          <a:lstStyle/>
          <a:p>
            <a:r>
              <a:rPr lang="fr-BE" dirty="0"/>
              <a:t>ICT art science</a:t>
            </a:r>
          </a:p>
          <a:p>
            <a:r>
              <a:rPr lang="fr-BE" dirty="0"/>
              <a:t>Cultural </a:t>
            </a:r>
            <a:r>
              <a:rPr lang="fr-BE" dirty="0" err="1"/>
              <a:t>heritage</a:t>
            </a:r>
            <a:endParaRPr lang="fr-BE" dirty="0"/>
          </a:p>
          <a:p>
            <a:r>
              <a:rPr lang="fr-BE" dirty="0"/>
              <a:t>Media and digital content</a:t>
            </a:r>
          </a:p>
        </p:txBody>
      </p:sp>
    </p:spTree>
    <p:extLst>
      <p:ext uri="{BB962C8B-B14F-4D97-AF65-F5344CB8AC3E}">
        <p14:creationId xmlns:p14="http://schemas.microsoft.com/office/powerpoint/2010/main" val="37016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7596" y="2165125"/>
            <a:ext cx="7837704" cy="4351338"/>
          </a:xfrm>
        </p:spPr>
      </p:pic>
      <p:pic>
        <p:nvPicPr>
          <p:cNvPr id="4" name="Picture 3" descr="Image result for URBACT creative spin">
            <a:hlinkClick r:id="rId4" tgtFrame="&quot;_blank&quo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759" y="243075"/>
            <a:ext cx="6794500" cy="1546832"/>
          </a:xfrm>
          <a:prstGeom prst="rect">
            <a:avLst/>
          </a:prstGeom>
          <a:noFill/>
          <a:ln>
            <a:noFill/>
          </a:ln>
        </p:spPr>
      </p:pic>
      <p:pic>
        <p:nvPicPr>
          <p:cNvPr id="6" name="Picture 5"/>
          <p:cNvPicPr>
            <a:picLocks noChangeAspect="1"/>
          </p:cNvPicPr>
          <p:nvPr/>
        </p:nvPicPr>
        <p:blipFill>
          <a:blip r:embed="rId6"/>
          <a:stretch>
            <a:fillRect/>
          </a:stretch>
        </p:blipFill>
        <p:spPr>
          <a:xfrm>
            <a:off x="431800" y="2759644"/>
            <a:ext cx="3306209" cy="3162300"/>
          </a:xfrm>
          <a:prstGeom prst="rect">
            <a:avLst/>
          </a:prstGeom>
        </p:spPr>
      </p:pic>
    </p:spTree>
    <p:extLst>
      <p:ext uri="{BB962C8B-B14F-4D97-AF65-F5344CB8AC3E}">
        <p14:creationId xmlns:p14="http://schemas.microsoft.com/office/powerpoint/2010/main" val="160177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638" y="350541"/>
            <a:ext cx="6528725" cy="1638300"/>
          </a:xfrm>
          <a:prstGeom prst="rect">
            <a:avLst/>
          </a:prstGeom>
        </p:spPr>
      </p:pic>
      <p:pic>
        <p:nvPicPr>
          <p:cNvPr id="3" name="Picture 2" descr="http://eacea.ec.europa.eu/img/logos/creative-europe/eu_flag_creative_europe_co_funded_pos_%5Brgb%5D_left.jpg"/>
          <p:cNvPicPr>
            <a:picLocks noChangeAspect="1" noChangeArrowheads="1"/>
          </p:cNvPicPr>
          <p:nvPr/>
        </p:nvPicPr>
        <p:blipFill>
          <a:blip r:embed="rId3" cstate="print"/>
          <a:srcRect/>
          <a:stretch>
            <a:fillRect/>
          </a:stretch>
        </p:blipFill>
        <p:spPr bwMode="auto">
          <a:xfrm>
            <a:off x="3503712" y="2180862"/>
            <a:ext cx="4704523" cy="1179805"/>
          </a:xfrm>
          <a:prstGeom prst="rect">
            <a:avLst/>
          </a:prstGeom>
          <a:noFill/>
        </p:spPr>
      </p:pic>
      <p:pic>
        <p:nvPicPr>
          <p:cNvPr id="4" name="Picture 3" descr="eurocities logo.jpg"/>
          <p:cNvPicPr>
            <a:picLocks noChangeAspect="1"/>
          </p:cNvPicPr>
          <p:nvPr/>
        </p:nvPicPr>
        <p:blipFill>
          <a:blip r:embed="rId4" cstate="print"/>
          <a:stretch>
            <a:fillRect/>
          </a:stretch>
        </p:blipFill>
        <p:spPr>
          <a:xfrm>
            <a:off x="4175787" y="3581357"/>
            <a:ext cx="1065552" cy="2041735"/>
          </a:xfrm>
          <a:prstGeom prst="rect">
            <a:avLst/>
          </a:prstGeom>
        </p:spPr>
      </p:pic>
      <p:sp>
        <p:nvSpPr>
          <p:cNvPr id="6" name="TextBox 5"/>
          <p:cNvSpPr txBox="1"/>
          <p:nvPr/>
        </p:nvSpPr>
        <p:spPr>
          <a:xfrm>
            <a:off x="3226399" y="5851466"/>
            <a:ext cx="5760640" cy="461665"/>
          </a:xfrm>
          <a:prstGeom prst="rect">
            <a:avLst/>
          </a:prstGeom>
          <a:noFill/>
        </p:spPr>
        <p:txBody>
          <a:bodyPr wrap="square" rtlCol="0">
            <a:spAutoFit/>
          </a:bodyPr>
          <a:lstStyle/>
          <a:p>
            <a:pPr algn="ctr"/>
            <a:r>
              <a:rPr lang="en-GB" sz="2400" dirty="0">
                <a:hlinkClick r:id="rId5"/>
              </a:rPr>
              <a:t>www.cultureforcitiesandregions.eu</a:t>
            </a:r>
            <a:endParaRPr lang="en-GB" sz="2400" dirty="0"/>
          </a:p>
        </p:txBody>
      </p:sp>
      <p:pic>
        <p:nvPicPr>
          <p:cNvPr id="8" name="Picture 7" descr="LOGO_JPG.jpg"/>
          <p:cNvPicPr>
            <a:picLocks noChangeAspect="1"/>
          </p:cNvPicPr>
          <p:nvPr/>
        </p:nvPicPr>
        <p:blipFill>
          <a:blip r:embed="rId6" cstate="print"/>
          <a:stretch>
            <a:fillRect/>
          </a:stretch>
        </p:blipFill>
        <p:spPr>
          <a:xfrm>
            <a:off x="6480043" y="4005065"/>
            <a:ext cx="2523480" cy="1003676"/>
          </a:xfrm>
          <a:prstGeom prst="rect">
            <a:avLst/>
          </a:prstGeom>
        </p:spPr>
      </p:pic>
    </p:spTree>
    <p:extLst>
      <p:ext uri="{BB962C8B-B14F-4D97-AF65-F5344CB8AC3E}">
        <p14:creationId xmlns:p14="http://schemas.microsoft.com/office/powerpoint/2010/main" val="410466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00" y="267164"/>
            <a:ext cx="10515600" cy="2185059"/>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4259" b="36481"/>
          <a:stretch/>
        </p:blipFill>
        <p:spPr>
          <a:xfrm>
            <a:off x="2325386" y="4190869"/>
            <a:ext cx="9549114" cy="2794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00" y="2540506"/>
            <a:ext cx="10058400" cy="1562080"/>
          </a:xfrm>
          <a:prstGeom prst="rect">
            <a:avLst/>
          </a:prstGeom>
        </p:spPr>
      </p:pic>
    </p:spTree>
    <p:extLst>
      <p:ext uri="{BB962C8B-B14F-4D97-AF65-F5344CB8AC3E}">
        <p14:creationId xmlns:p14="http://schemas.microsoft.com/office/powerpoint/2010/main" val="107083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5892" y="2240442"/>
            <a:ext cx="9889099" cy="2977885"/>
          </a:xfrm>
        </p:spPr>
        <p:txBody>
          <a:bodyPr>
            <a:normAutofit/>
          </a:bodyPr>
          <a:lstStyle/>
          <a:p>
            <a:pPr marL="609585" indent="-609585" algn="l">
              <a:buFont typeface="Arial" panose="020B0604020202020204" pitchFamily="34" charset="0"/>
              <a:buChar char="•"/>
            </a:pPr>
            <a:r>
              <a:rPr lang="en-GB" dirty="0">
                <a:solidFill>
                  <a:schemeClr val="tx1">
                    <a:lumMod val="50000"/>
                    <a:lumOff val="50000"/>
                  </a:schemeClr>
                </a:solidFill>
              </a:rPr>
              <a:t>Creative Europe (€1.5 Billion )</a:t>
            </a:r>
          </a:p>
          <a:p>
            <a:pPr marL="609585" indent="-609585" algn="l">
              <a:buFont typeface="Arial" panose="020B0604020202020204" pitchFamily="34" charset="0"/>
              <a:buChar char="•"/>
            </a:pPr>
            <a:r>
              <a:rPr lang="en-GB" dirty="0">
                <a:solidFill>
                  <a:schemeClr val="tx1">
                    <a:lumMod val="50000"/>
                    <a:lumOff val="50000"/>
                  </a:schemeClr>
                </a:solidFill>
              </a:rPr>
              <a:t>Innovation and Cohesion Policy (€80 billion and  €351 billion)</a:t>
            </a:r>
          </a:p>
          <a:p>
            <a:pPr marL="609585" indent="-609585" algn="l">
              <a:buFont typeface="Arial" panose="020B0604020202020204" pitchFamily="34" charset="0"/>
              <a:buChar char="•"/>
            </a:pPr>
            <a:r>
              <a:rPr lang="en-GB" dirty="0">
                <a:solidFill>
                  <a:schemeClr val="tx1">
                    <a:lumMod val="50000"/>
                    <a:lumOff val="50000"/>
                  </a:schemeClr>
                </a:solidFill>
              </a:rPr>
              <a:t>Support to SMES / </a:t>
            </a:r>
            <a:r>
              <a:rPr lang="en-GB" dirty="0" err="1">
                <a:solidFill>
                  <a:schemeClr val="tx1">
                    <a:lumMod val="50000"/>
                    <a:lumOff val="50000"/>
                  </a:schemeClr>
                </a:solidFill>
              </a:rPr>
              <a:t>Cosme</a:t>
            </a:r>
            <a:r>
              <a:rPr lang="en-GB" dirty="0">
                <a:solidFill>
                  <a:schemeClr val="tx1">
                    <a:lumMod val="50000"/>
                    <a:lumOff val="50000"/>
                  </a:schemeClr>
                </a:solidFill>
              </a:rPr>
              <a:t> (€3 bl)</a:t>
            </a:r>
          </a:p>
          <a:p>
            <a:pPr marL="609585" indent="-609585" algn="l">
              <a:buFont typeface="Arial" panose="020B0604020202020204" pitchFamily="34" charset="0"/>
              <a:buChar char="•"/>
            </a:pPr>
            <a:r>
              <a:rPr lang="en-GB" dirty="0">
                <a:solidFill>
                  <a:schemeClr val="tx1">
                    <a:lumMod val="50000"/>
                    <a:lumOff val="50000"/>
                  </a:schemeClr>
                </a:solidFill>
              </a:rPr>
              <a:t>Support to developing countries (€51 milliards)</a:t>
            </a:r>
          </a:p>
          <a:p>
            <a:pPr algn="l"/>
            <a:r>
              <a:rPr lang="en-GB" dirty="0">
                <a:solidFill>
                  <a:schemeClr val="tx1">
                    <a:lumMod val="50000"/>
                    <a:lumOff val="50000"/>
                  </a:schemeClr>
                </a:solidFill>
              </a:rPr>
              <a:t>	(Neighbourhood/Partnership/ </a:t>
            </a:r>
            <a:r>
              <a:rPr lang="en-GB" dirty="0" err="1">
                <a:solidFill>
                  <a:schemeClr val="tx1">
                    <a:lumMod val="50000"/>
                    <a:lumOff val="50000"/>
                  </a:schemeClr>
                </a:solidFill>
              </a:rPr>
              <a:t>Pré</a:t>
            </a:r>
            <a:r>
              <a:rPr lang="en-GB" dirty="0">
                <a:solidFill>
                  <a:schemeClr val="tx1">
                    <a:lumMod val="50000"/>
                    <a:lumOff val="50000"/>
                  </a:schemeClr>
                </a:solidFill>
              </a:rPr>
              <a:t>-Accession…. / DG NEAR (5 million)</a:t>
            </a:r>
          </a:p>
          <a:p>
            <a:pPr marL="342900" indent="-342900" algn="l">
              <a:buFont typeface="Arial" panose="020B0604020202020204" pitchFamily="34" charset="0"/>
              <a:buChar char="•"/>
            </a:pPr>
            <a:r>
              <a:rPr lang="en-GB" dirty="0">
                <a:solidFill>
                  <a:schemeClr val="tx1">
                    <a:lumMod val="50000"/>
                    <a:lumOff val="50000"/>
                  </a:schemeClr>
                </a:solidFill>
              </a:rPr>
              <a:t>    Foreign policy ( Cultural Diplomacy Platform – European film festival.</a:t>
            </a:r>
          </a:p>
          <a:p>
            <a:endParaRPr lang="fr-BE" dirty="0"/>
          </a:p>
        </p:txBody>
      </p:sp>
      <p:pic>
        <p:nvPicPr>
          <p:cNvPr id="4" name="Picture 3" descr="LOGO_JPG.jpg"/>
          <p:cNvPicPr>
            <a:picLocks noChangeAspect="1"/>
          </p:cNvPicPr>
          <p:nvPr/>
        </p:nvPicPr>
        <p:blipFill>
          <a:blip r:embed="rId3" cstate="print"/>
          <a:stretch>
            <a:fillRect/>
          </a:stretch>
        </p:blipFill>
        <p:spPr>
          <a:xfrm>
            <a:off x="9368767" y="5541235"/>
            <a:ext cx="2016224" cy="801923"/>
          </a:xfrm>
          <a:prstGeom prst="rect">
            <a:avLst/>
          </a:prstGeom>
        </p:spPr>
      </p:pic>
      <p:sp>
        <p:nvSpPr>
          <p:cNvPr id="5" name="Title 1"/>
          <p:cNvSpPr txBox="1">
            <a:spLocks/>
          </p:cNvSpPr>
          <p:nvPr/>
        </p:nvSpPr>
        <p:spPr>
          <a:xfrm>
            <a:off x="1103445" y="548680"/>
            <a:ext cx="9984316" cy="1524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chemeClr val="tx1">
                    <a:lumMod val="50000"/>
                    <a:lumOff val="50000"/>
                  </a:schemeClr>
                </a:solidFill>
                <a:latin typeface="Arial" pitchFamily="34" charset="0"/>
                <a:cs typeface="Arial" pitchFamily="34" charset="0"/>
              </a:rPr>
              <a:t>EU Budgets potentially for Culture (2014-2020</a:t>
            </a:r>
            <a:r>
              <a:rPr lang="en-GB" sz="3200" dirty="0"/>
              <a:t>)</a:t>
            </a:r>
          </a:p>
        </p:txBody>
      </p:sp>
    </p:spTree>
    <p:extLst>
      <p:ext uri="{BB962C8B-B14F-4D97-AF65-F5344CB8AC3E}">
        <p14:creationId xmlns:p14="http://schemas.microsoft.com/office/powerpoint/2010/main" val="2182387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dirty="0"/>
          </a:p>
        </p:txBody>
      </p:sp>
      <p:pic>
        <p:nvPicPr>
          <p:cNvPr id="5" name="Picture 4"/>
          <p:cNvPicPr>
            <a:picLocks noChangeAspect="1"/>
          </p:cNvPicPr>
          <p:nvPr/>
        </p:nvPicPr>
        <p:blipFill>
          <a:blip r:embed="rId3"/>
          <a:stretch>
            <a:fillRect/>
          </a:stretch>
        </p:blipFill>
        <p:spPr>
          <a:xfrm>
            <a:off x="689548" y="-25400"/>
            <a:ext cx="11107711" cy="6883400"/>
          </a:xfrm>
          <a:prstGeom prst="rect">
            <a:avLst/>
          </a:prstGeom>
        </p:spPr>
      </p:pic>
    </p:spTree>
    <p:extLst>
      <p:ext uri="{BB962C8B-B14F-4D97-AF65-F5344CB8AC3E}">
        <p14:creationId xmlns:p14="http://schemas.microsoft.com/office/powerpoint/2010/main" val="174373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p:txBody>
          <a:bodyPr/>
          <a:lstStyle/>
          <a:p>
            <a:endParaRPr lang="fr-BE"/>
          </a:p>
        </p:txBody>
      </p:sp>
      <p:pic>
        <p:nvPicPr>
          <p:cNvPr id="4" name="Picture 3"/>
          <p:cNvPicPr>
            <a:picLocks noChangeAspect="1"/>
          </p:cNvPicPr>
          <p:nvPr/>
        </p:nvPicPr>
        <p:blipFill>
          <a:blip r:embed="rId3"/>
          <a:stretch>
            <a:fillRect/>
          </a:stretch>
        </p:blipFill>
        <p:spPr>
          <a:xfrm>
            <a:off x="114300" y="10899"/>
            <a:ext cx="11938000" cy="6847101"/>
          </a:xfrm>
          <a:prstGeom prst="rect">
            <a:avLst/>
          </a:prstGeom>
        </p:spPr>
      </p:pic>
    </p:spTree>
    <p:extLst>
      <p:ext uri="{BB962C8B-B14F-4D97-AF65-F5344CB8AC3E}">
        <p14:creationId xmlns:p14="http://schemas.microsoft.com/office/powerpoint/2010/main" val="29299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6399" y="493010"/>
            <a:ext cx="4164002" cy="5897563"/>
          </a:xfr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3961" y="5294550"/>
            <a:ext cx="2207575" cy="896388"/>
          </a:xfrm>
          <a:prstGeom prst="rect">
            <a:avLst/>
          </a:prstGeom>
        </p:spPr>
      </p:pic>
    </p:spTree>
    <p:extLst>
      <p:ext uri="{BB962C8B-B14F-4D97-AF65-F5344CB8AC3E}">
        <p14:creationId xmlns:p14="http://schemas.microsoft.com/office/powerpoint/2010/main" val="112692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4100" y="330994"/>
            <a:ext cx="5871369" cy="5871369"/>
          </a:xfrm>
        </p:spPr>
      </p:pic>
    </p:spTree>
    <p:extLst>
      <p:ext uri="{BB962C8B-B14F-4D97-AF65-F5344CB8AC3E}">
        <p14:creationId xmlns:p14="http://schemas.microsoft.com/office/powerpoint/2010/main" val="392240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solidFill>
              </a:rPr>
              <a:t>Thank you!</a:t>
            </a:r>
            <a:endParaRPr lang="en-GB" dirty="0"/>
          </a:p>
        </p:txBody>
      </p:sp>
      <p:sp>
        <p:nvSpPr>
          <p:cNvPr id="4" name="Content Placeholder 3"/>
          <p:cNvSpPr>
            <a:spLocks noGrp="1"/>
          </p:cNvSpPr>
          <p:nvPr>
            <p:ph sz="half" idx="2"/>
          </p:nvPr>
        </p:nvSpPr>
        <p:spPr>
          <a:xfrm>
            <a:off x="3334011" y="1793424"/>
            <a:ext cx="5181600" cy="1143043"/>
          </a:xfrm>
        </p:spPr>
        <p:txBody>
          <a:bodyPr/>
          <a:lstStyle/>
          <a:p>
            <a:pPr algn="ctr">
              <a:buNone/>
            </a:pPr>
            <a:r>
              <a:rPr lang="en-US" dirty="0">
                <a:latin typeface="+mj-lt"/>
              </a:rPr>
              <a:t>Philippe Kern, Managing Director</a:t>
            </a:r>
          </a:p>
          <a:p>
            <a:pPr algn="ctr">
              <a:buNone/>
            </a:pPr>
            <a:r>
              <a:rPr lang="en-US" dirty="0">
                <a:latin typeface="+mj-lt"/>
                <a:hlinkClick r:id="rId3"/>
              </a:rPr>
              <a:t>pkern@keanet.eu</a:t>
            </a:r>
            <a:r>
              <a:rPr lang="en-US" dirty="0">
                <a:latin typeface="+mj-lt"/>
              </a:rPr>
              <a:t>; @</a:t>
            </a:r>
            <a:r>
              <a:rPr lang="en-US" dirty="0" err="1">
                <a:latin typeface="+mj-lt"/>
              </a:rPr>
              <a:t>phikern</a:t>
            </a:r>
            <a:endParaRPr lang="en-US" dirty="0">
              <a:latin typeface="+mj-lt"/>
            </a:endParaRPr>
          </a:p>
        </p:txBody>
      </p:sp>
      <p:sp>
        <p:nvSpPr>
          <p:cNvPr id="5" name="TextBox 4"/>
          <p:cNvSpPr txBox="1"/>
          <p:nvPr/>
        </p:nvSpPr>
        <p:spPr>
          <a:xfrm>
            <a:off x="1678488" y="4216848"/>
            <a:ext cx="8492646" cy="2246769"/>
          </a:xfrm>
          <a:prstGeom prst="rect">
            <a:avLst/>
          </a:prstGeom>
          <a:noFill/>
        </p:spPr>
        <p:txBody>
          <a:bodyPr wrap="square" rtlCol="0">
            <a:spAutoFit/>
          </a:bodyPr>
          <a:lstStyle/>
          <a:p>
            <a:pPr algn="ctr">
              <a:buNone/>
            </a:pPr>
            <a:r>
              <a:rPr lang="en-US" sz="2000" dirty="0">
                <a:latin typeface="+mj-lt"/>
              </a:rPr>
              <a:t>51 rue du </a:t>
            </a:r>
            <a:r>
              <a:rPr lang="en-US" sz="2000" dirty="0" err="1">
                <a:latin typeface="+mj-lt"/>
              </a:rPr>
              <a:t>Trône</a:t>
            </a:r>
            <a:r>
              <a:rPr lang="en-US" sz="2000" dirty="0">
                <a:latin typeface="+mj-lt"/>
              </a:rPr>
              <a:t>, 1050 Brussels</a:t>
            </a:r>
          </a:p>
          <a:p>
            <a:pPr algn="ctr"/>
            <a:r>
              <a:rPr lang="en-US" sz="2000" dirty="0">
                <a:latin typeface="+mj-lt"/>
                <a:sym typeface="Wingdings" pitchFamily="2" charset="2"/>
              </a:rPr>
              <a:t> +32 2 289 26 00</a:t>
            </a:r>
            <a:endParaRPr lang="en-US" sz="2000" dirty="0">
              <a:latin typeface="+mj-lt"/>
            </a:endParaRPr>
          </a:p>
          <a:p>
            <a:pPr algn="ctr">
              <a:buNone/>
            </a:pPr>
            <a:r>
              <a:rPr lang="en-US" sz="2000" dirty="0">
                <a:latin typeface="+mj-lt"/>
                <a:hlinkClick r:id="rId4"/>
              </a:rPr>
              <a:t>www.keanet.eu</a:t>
            </a:r>
            <a:r>
              <a:rPr lang="en-US" sz="2000" dirty="0">
                <a:latin typeface="+mj-lt"/>
              </a:rPr>
              <a:t>; </a:t>
            </a:r>
            <a:r>
              <a:rPr lang="en-US" sz="2000" dirty="0">
                <a:latin typeface="+mj-lt"/>
                <a:hlinkClick r:id="rId5"/>
              </a:rPr>
              <a:t>www.keanet.cn</a:t>
            </a:r>
            <a:r>
              <a:rPr lang="en-US" sz="2000" dirty="0">
                <a:latin typeface="+mj-lt"/>
              </a:rPr>
              <a:t> </a:t>
            </a:r>
          </a:p>
          <a:p>
            <a:pPr algn="ctr">
              <a:buNone/>
            </a:pPr>
            <a:endParaRPr lang="en-US" sz="2000" dirty="0">
              <a:latin typeface="+mj-lt"/>
            </a:endParaRPr>
          </a:p>
          <a:p>
            <a:pPr algn="ctr">
              <a:buNone/>
            </a:pPr>
            <a:r>
              <a:rPr lang="en-US" sz="2000" dirty="0">
                <a:latin typeface="+mj-lt"/>
              </a:rPr>
              <a:t>	KEA CREATIVE EUROPE groups</a:t>
            </a:r>
          </a:p>
          <a:p>
            <a:pPr algn="ctr">
              <a:buNone/>
            </a:pPr>
            <a:endParaRPr lang="en-US" sz="2000" dirty="0">
              <a:latin typeface="+mj-lt"/>
            </a:endParaRPr>
          </a:p>
          <a:p>
            <a:pPr algn="ctr">
              <a:buNone/>
            </a:pPr>
            <a:r>
              <a:rPr lang="en-US" sz="2000" dirty="0">
                <a:latin typeface="+mj-lt"/>
              </a:rPr>
              <a:t>@</a:t>
            </a:r>
            <a:r>
              <a:rPr lang="en-US" sz="2000" dirty="0" err="1">
                <a:latin typeface="+mj-lt"/>
              </a:rPr>
              <a:t>KEAtweets</a:t>
            </a:r>
            <a:endParaRPr lang="en-US" sz="2000" dirty="0">
              <a:latin typeface="+mj-lt"/>
            </a:endParaRPr>
          </a:p>
        </p:txBody>
      </p:sp>
      <p:pic>
        <p:nvPicPr>
          <p:cNvPr id="6" name="Picture 11" descr="Facebook_Logo.png"/>
          <p:cNvPicPr>
            <a:picLocks noChangeAspect="1"/>
          </p:cNvPicPr>
          <p:nvPr/>
        </p:nvPicPr>
        <p:blipFill>
          <a:blip r:embed="rId6" cstate="print"/>
          <a:srcRect/>
          <a:stretch>
            <a:fillRect/>
          </a:stretch>
        </p:blipFill>
        <p:spPr bwMode="auto">
          <a:xfrm>
            <a:off x="4472706" y="5462627"/>
            <a:ext cx="305545" cy="324000"/>
          </a:xfrm>
          <a:prstGeom prst="rect">
            <a:avLst/>
          </a:prstGeom>
          <a:noFill/>
          <a:ln w="9525">
            <a:noFill/>
            <a:miter lim="800000"/>
            <a:headEnd/>
            <a:tailEnd/>
          </a:ln>
        </p:spPr>
      </p:pic>
      <p:pic>
        <p:nvPicPr>
          <p:cNvPr id="7" name="Picture 12" descr="Twitter_logo_blue.png"/>
          <p:cNvPicPr>
            <a:picLocks noChangeAspect="1"/>
          </p:cNvPicPr>
          <p:nvPr/>
        </p:nvPicPr>
        <p:blipFill>
          <a:blip r:embed="rId7" cstate="print"/>
          <a:srcRect/>
          <a:stretch>
            <a:fillRect/>
          </a:stretch>
        </p:blipFill>
        <p:spPr bwMode="auto">
          <a:xfrm>
            <a:off x="4773753" y="6139617"/>
            <a:ext cx="397357" cy="324000"/>
          </a:xfrm>
          <a:prstGeom prst="rect">
            <a:avLst/>
          </a:prstGeom>
          <a:noFill/>
          <a:ln w="9525">
            <a:noFill/>
            <a:miter lim="800000"/>
            <a:headEnd/>
            <a:tailEnd/>
          </a:ln>
        </p:spPr>
      </p:pic>
      <p:pic>
        <p:nvPicPr>
          <p:cNvPr id="8" name="Picture 13" descr="LinkedIn.png"/>
          <p:cNvPicPr>
            <a:picLocks noChangeAspect="1"/>
          </p:cNvPicPr>
          <p:nvPr/>
        </p:nvPicPr>
        <p:blipFill>
          <a:blip r:embed="rId8" cstate="print"/>
          <a:srcRect/>
          <a:stretch>
            <a:fillRect/>
          </a:stretch>
        </p:blipFill>
        <p:spPr bwMode="auto">
          <a:xfrm>
            <a:off x="4097686" y="5462452"/>
            <a:ext cx="367063" cy="324000"/>
          </a:xfrm>
          <a:prstGeom prst="rect">
            <a:avLst/>
          </a:prstGeom>
          <a:noFill/>
          <a:ln w="9525">
            <a:noFill/>
            <a:miter lim="800000"/>
            <a:headEnd/>
            <a:tailEnd/>
          </a:ln>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5338" y="3047451"/>
            <a:ext cx="2701118" cy="1080000"/>
          </a:xfrm>
          <a:prstGeom prst="rect">
            <a:avLst/>
          </a:prstGeom>
        </p:spPr>
      </p:pic>
    </p:spTree>
    <p:extLst>
      <p:ext uri="{BB962C8B-B14F-4D97-AF65-F5344CB8AC3E}">
        <p14:creationId xmlns:p14="http://schemas.microsoft.com/office/powerpoint/2010/main" val="107902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199" y="0"/>
            <a:ext cx="10809157" cy="6915150"/>
          </a:xfrm>
        </p:spPr>
      </p:pic>
    </p:spTree>
    <p:extLst>
      <p:ext uri="{BB962C8B-B14F-4D97-AF65-F5344CB8AC3E}">
        <p14:creationId xmlns:p14="http://schemas.microsoft.com/office/powerpoint/2010/main" val="349971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pyright reform 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300" y="1408906"/>
            <a:ext cx="73152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890000" y="289718"/>
            <a:ext cx="2957512" cy="2313782"/>
          </a:xfrm>
          <a:prstGeom prst="rect">
            <a:avLst/>
          </a:prstGeom>
          <a:noFill/>
          <a:ln>
            <a:noFill/>
          </a:ln>
        </p:spPr>
      </p:pic>
      <p:pic>
        <p:nvPicPr>
          <p:cNvPr id="4" name="Picture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 y="4254500"/>
            <a:ext cx="2646680" cy="2336800"/>
          </a:xfrm>
          <a:prstGeom prst="rect">
            <a:avLst/>
          </a:prstGeom>
          <a:noFill/>
          <a:ln>
            <a:noFill/>
          </a:ln>
        </p:spPr>
      </p:pic>
      <p:sp>
        <p:nvSpPr>
          <p:cNvPr id="8" name="TextBox 7"/>
          <p:cNvSpPr txBox="1"/>
          <p:nvPr/>
        </p:nvSpPr>
        <p:spPr>
          <a:xfrm>
            <a:off x="3220720" y="5944969"/>
            <a:ext cx="6748780" cy="646331"/>
          </a:xfrm>
          <a:prstGeom prst="rect">
            <a:avLst/>
          </a:prstGeom>
          <a:noFill/>
        </p:spPr>
        <p:txBody>
          <a:bodyPr wrap="square" rtlCol="0">
            <a:spAutoFit/>
          </a:bodyPr>
          <a:lstStyle/>
          <a:p>
            <a:pPr algn="ctr"/>
            <a:r>
              <a:rPr lang="en-US" b="1" baseline="0" dirty="0">
                <a:solidFill>
                  <a:schemeClr val="accent5">
                    <a:lumMod val="75000"/>
                  </a:schemeClr>
                </a:solidFill>
              </a:rPr>
              <a:t>Proposal for a </a:t>
            </a:r>
            <a:r>
              <a:rPr lang="en-US" b="1" dirty="0">
                <a:solidFill>
                  <a:schemeClr val="accent5">
                    <a:lumMod val="75000"/>
                  </a:schemeClr>
                </a:solidFill>
              </a:rPr>
              <a:t>Directive of the European Parliament and the Council</a:t>
            </a:r>
            <a:r>
              <a:rPr lang="en-US" b="1" baseline="0" dirty="0">
                <a:solidFill>
                  <a:schemeClr val="accent5">
                    <a:lumMod val="75000"/>
                  </a:schemeClr>
                </a:solidFill>
              </a:rPr>
              <a:t> on copyright in the Digital Single Market (14/09/2016)</a:t>
            </a:r>
          </a:p>
        </p:txBody>
      </p:sp>
      <p:sp>
        <p:nvSpPr>
          <p:cNvPr id="10" name="TextBox 9"/>
          <p:cNvSpPr txBox="1"/>
          <p:nvPr/>
        </p:nvSpPr>
        <p:spPr>
          <a:xfrm>
            <a:off x="317500" y="208577"/>
            <a:ext cx="8369300" cy="1200329"/>
          </a:xfrm>
          <a:prstGeom prst="rect">
            <a:avLst/>
          </a:prstGeom>
          <a:noFill/>
        </p:spPr>
        <p:txBody>
          <a:bodyPr wrap="square" rtlCol="0">
            <a:spAutoFit/>
          </a:bodyPr>
          <a:lstStyle/>
          <a:p>
            <a:pPr algn="ctr"/>
            <a:r>
              <a:rPr lang="en-US" b="1" baseline="0" dirty="0">
                <a:solidFill>
                  <a:schemeClr val="accent5">
                    <a:lumMod val="75000"/>
                  </a:schemeClr>
                </a:solidFill>
              </a:rPr>
              <a:t>Proposal for a Directive European Parliament and the Council on the coordination of certain provisions laid down by law, regulation or administrative action in Member States concerning the provision of audiovisual media services in view of changing market realities</a:t>
            </a:r>
          </a:p>
        </p:txBody>
      </p:sp>
    </p:spTree>
    <p:extLst>
      <p:ext uri="{BB962C8B-B14F-4D97-AF65-F5344CB8AC3E}">
        <p14:creationId xmlns:p14="http://schemas.microsoft.com/office/powerpoint/2010/main" val="3848905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Cult.Inn.jpg"/>
          <p:cNvPicPr>
            <a:picLocks noChangeAspect="1"/>
          </p:cNvPicPr>
          <p:nvPr/>
        </p:nvPicPr>
        <p:blipFill>
          <a:blip r:embed="rId3" cstate="print"/>
          <a:stretch>
            <a:fillRect/>
          </a:stretch>
        </p:blipFill>
        <p:spPr>
          <a:xfrm>
            <a:off x="143339" y="75181"/>
            <a:ext cx="11713301" cy="5938275"/>
          </a:xfrm>
          <a:prstGeom prst="rect">
            <a:avLst/>
          </a:prstGeom>
        </p:spPr>
      </p:pic>
      <p:pic>
        <p:nvPicPr>
          <p:cNvPr id="3" name="Picture 2" descr="LOGO_JPG.jpg"/>
          <p:cNvPicPr>
            <a:picLocks noChangeAspect="1"/>
          </p:cNvPicPr>
          <p:nvPr/>
        </p:nvPicPr>
        <p:blipFill>
          <a:blip r:embed="rId4" cstate="print"/>
          <a:stretch>
            <a:fillRect/>
          </a:stretch>
        </p:blipFill>
        <p:spPr>
          <a:xfrm>
            <a:off x="5807969" y="6013456"/>
            <a:ext cx="1969585" cy="783373"/>
          </a:xfrm>
          <a:prstGeom prst="rect">
            <a:avLst/>
          </a:prstGeom>
        </p:spPr>
      </p:pic>
    </p:spTree>
    <p:extLst>
      <p:ext uri="{BB962C8B-B14F-4D97-AF65-F5344CB8AC3E}">
        <p14:creationId xmlns:p14="http://schemas.microsoft.com/office/powerpoint/2010/main" val="335568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820" b="10325"/>
          <a:stretch/>
        </p:blipFill>
        <p:spPr>
          <a:xfrm>
            <a:off x="0" y="3470275"/>
            <a:ext cx="7735712" cy="3387725"/>
          </a:xfrm>
        </p:spPr>
      </p:pic>
      <p:pic>
        <p:nvPicPr>
          <p:cNvPr id="1026" name="Picture 2" descr="Image result for creative 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 y="0"/>
            <a:ext cx="12195538" cy="3470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eative europe MEDIA program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5712" y="3470275"/>
            <a:ext cx="4159250" cy="2079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reative europe MEDIA program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6898" y="5614194"/>
            <a:ext cx="3536878" cy="117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4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dirty="0"/>
          </a:p>
        </p:txBody>
      </p:sp>
      <p:sp>
        <p:nvSpPr>
          <p:cNvPr id="5" name="Content Placeholder 4"/>
          <p:cNvSpPr>
            <a:spLocks noGrp="1"/>
          </p:cNvSpPr>
          <p:nvPr>
            <p:ph idx="1"/>
          </p:nvPr>
        </p:nvSpPr>
        <p:spPr/>
        <p:txBody>
          <a:bodyPr/>
          <a:lstStyle/>
          <a:p>
            <a:endParaRPr lang="fr-BE"/>
          </a:p>
        </p:txBody>
      </p:sp>
      <p:pic>
        <p:nvPicPr>
          <p:cNvPr id="6" name="Picture 5"/>
          <p:cNvPicPr>
            <a:picLocks noChangeAspect="1"/>
          </p:cNvPicPr>
          <p:nvPr/>
        </p:nvPicPr>
        <p:blipFill rotWithShape="1">
          <a:blip r:embed="rId3"/>
          <a:srcRect t="18333"/>
          <a:stretch/>
        </p:blipFill>
        <p:spPr>
          <a:xfrm>
            <a:off x="738942" y="0"/>
            <a:ext cx="10714116" cy="6858000"/>
          </a:xfrm>
          <a:prstGeom prst="rect">
            <a:avLst/>
          </a:prstGeom>
        </p:spPr>
      </p:pic>
    </p:spTree>
    <p:extLst>
      <p:ext uri="{BB962C8B-B14F-4D97-AF65-F5344CB8AC3E}">
        <p14:creationId xmlns:p14="http://schemas.microsoft.com/office/powerpoint/2010/main" val="306323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BE"/>
          </a:p>
        </p:txBody>
      </p:sp>
      <p:sp>
        <p:nvSpPr>
          <p:cNvPr id="3" name="Content Placeholder 2"/>
          <p:cNvSpPr>
            <a:spLocks noGrp="1"/>
          </p:cNvSpPr>
          <p:nvPr>
            <p:ph idx="1"/>
          </p:nvPr>
        </p:nvSpPr>
        <p:spPr>
          <a:xfrm>
            <a:off x="838200" y="1825625"/>
            <a:ext cx="10515600" cy="4351338"/>
          </a:xfrm>
        </p:spPr>
        <p:txBody>
          <a:bodyPr/>
          <a:lstStyle/>
          <a:p>
            <a:endParaRPr lang="fr-BE" dirty="0"/>
          </a:p>
        </p:txBody>
      </p:sp>
      <p:pic>
        <p:nvPicPr>
          <p:cNvPr id="4" name="Picture 3"/>
          <p:cNvPicPr>
            <a:picLocks noChangeAspect="1"/>
          </p:cNvPicPr>
          <p:nvPr/>
        </p:nvPicPr>
        <p:blipFill rotWithShape="1">
          <a:blip r:embed="rId3"/>
          <a:srcRect l="2172" t="2363"/>
          <a:stretch/>
        </p:blipFill>
        <p:spPr>
          <a:xfrm>
            <a:off x="1125910" y="0"/>
            <a:ext cx="9940180" cy="6858000"/>
          </a:xfrm>
          <a:prstGeom prst="rect">
            <a:avLst/>
          </a:prstGeom>
        </p:spPr>
      </p:pic>
    </p:spTree>
    <p:extLst>
      <p:ext uri="{BB962C8B-B14F-4D97-AF65-F5344CB8AC3E}">
        <p14:creationId xmlns:p14="http://schemas.microsoft.com/office/powerpoint/2010/main" val="211585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8A345EF-8A19-4257-91CC-D9769C04D832}"/>
              </a:ext>
            </a:extLst>
          </p:cNvPr>
          <p:cNvSpPr>
            <a:spLocks noGrp="1"/>
          </p:cNvSpPr>
          <p:nvPr>
            <p:ph type="title"/>
          </p:nvPr>
        </p:nvSpPr>
        <p:spPr/>
        <p:txBody>
          <a:bodyPr/>
          <a:lstStyle/>
          <a:p>
            <a:endParaRPr lang="fr-BE"/>
          </a:p>
        </p:txBody>
      </p:sp>
      <p:pic>
        <p:nvPicPr>
          <p:cNvPr id="4" name="Espace réservé du contenu 3">
            <a:extLst>
              <a:ext uri="{FF2B5EF4-FFF2-40B4-BE49-F238E27FC236}">
                <a16:creationId xmlns:a16="http://schemas.microsoft.com/office/drawing/2014/main" xmlns="" id="{30F1517A-B430-43EA-AE4D-01ACFE1F0D94}"/>
              </a:ext>
            </a:extLst>
          </p:cNvPr>
          <p:cNvPicPr>
            <a:picLocks noGrp="1" noChangeAspect="1"/>
          </p:cNvPicPr>
          <p:nvPr>
            <p:ph idx="1"/>
          </p:nvPr>
        </p:nvPicPr>
        <p:blipFill>
          <a:blip r:embed="rId2"/>
          <a:stretch>
            <a:fillRect/>
          </a:stretch>
        </p:blipFill>
        <p:spPr>
          <a:xfrm>
            <a:off x="0" y="488472"/>
            <a:ext cx="11989409" cy="6004404"/>
          </a:xfrm>
          <a:prstGeom prst="rect">
            <a:avLst/>
          </a:prstGeom>
        </p:spPr>
      </p:pic>
    </p:spTree>
    <p:extLst>
      <p:ext uri="{BB962C8B-B14F-4D97-AF65-F5344CB8AC3E}">
        <p14:creationId xmlns:p14="http://schemas.microsoft.com/office/powerpoint/2010/main" val="2210264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Personalizzato</PresentationFormat>
  <Paragraphs>134</Paragraphs>
  <Slides>21</Slides>
  <Notes>17</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Office Theme</vt:lpstr>
      <vt:lpstr> EU Policies for Culture and Creative Industries Interreg CRE:HUB    26 September 2018  Trieste   Philippe Kern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for presentation PK Düsseldorf</dc:title>
  <dc:creator>Clementine Daubeuf</dc:creator>
  <cp:lastModifiedBy>Iurin Irene</cp:lastModifiedBy>
  <cp:revision>29</cp:revision>
  <dcterms:created xsi:type="dcterms:W3CDTF">2016-10-19T08:26:39Z</dcterms:created>
  <dcterms:modified xsi:type="dcterms:W3CDTF">2018-12-05T13:41:22Z</dcterms:modified>
</cp:coreProperties>
</file>